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3"/>
  </p:notesMasterIdLst>
  <p:sldIdLst>
    <p:sldId id="369" r:id="rId2"/>
    <p:sldId id="309" r:id="rId3"/>
    <p:sldId id="307" r:id="rId4"/>
    <p:sldId id="264" r:id="rId5"/>
    <p:sldId id="312" r:id="rId6"/>
    <p:sldId id="313" r:id="rId7"/>
    <p:sldId id="314" r:id="rId8"/>
    <p:sldId id="315" r:id="rId9"/>
    <p:sldId id="316" r:id="rId10"/>
    <p:sldId id="351" r:id="rId11"/>
    <p:sldId id="334" r:id="rId12"/>
    <p:sldId id="352" r:id="rId13"/>
    <p:sldId id="354" r:id="rId14"/>
    <p:sldId id="353" r:id="rId15"/>
    <p:sldId id="318" r:id="rId16"/>
    <p:sldId id="355" r:id="rId17"/>
    <p:sldId id="370" r:id="rId18"/>
    <p:sldId id="358" r:id="rId19"/>
    <p:sldId id="357" r:id="rId20"/>
    <p:sldId id="323" r:id="rId21"/>
    <p:sldId id="366" r:id="rId22"/>
    <p:sldId id="336" r:id="rId23"/>
    <p:sldId id="368" r:id="rId24"/>
    <p:sldId id="348" r:id="rId25"/>
    <p:sldId id="328" r:id="rId26"/>
    <p:sldId id="337" r:id="rId27"/>
    <p:sldId id="349" r:id="rId28"/>
    <p:sldId id="364" r:id="rId29"/>
    <p:sldId id="339" r:id="rId30"/>
    <p:sldId id="333" r:id="rId31"/>
    <p:sldId id="365" r:id="rId3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B807FE66-5FA2-411F-B42C-D7DA873F6C98}">
          <p14:sldIdLst>
            <p14:sldId id="369"/>
            <p14:sldId id="309"/>
            <p14:sldId id="307"/>
            <p14:sldId id="264"/>
            <p14:sldId id="312"/>
            <p14:sldId id="313"/>
            <p14:sldId id="314"/>
            <p14:sldId id="315"/>
            <p14:sldId id="316"/>
            <p14:sldId id="351"/>
            <p14:sldId id="334"/>
            <p14:sldId id="352"/>
            <p14:sldId id="354"/>
            <p14:sldId id="353"/>
            <p14:sldId id="318"/>
            <p14:sldId id="355"/>
            <p14:sldId id="370"/>
            <p14:sldId id="358"/>
            <p14:sldId id="357"/>
            <p14:sldId id="323"/>
            <p14:sldId id="366"/>
            <p14:sldId id="336"/>
            <p14:sldId id="368"/>
            <p14:sldId id="348"/>
            <p14:sldId id="328"/>
            <p14:sldId id="337"/>
            <p14:sldId id="349"/>
            <p14:sldId id="364"/>
            <p14:sldId id="339"/>
            <p14:sldId id="333"/>
            <p14:sldId id="3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548235"/>
    <a:srgbClr val="C18243"/>
    <a:srgbClr val="323E4F"/>
    <a:srgbClr val="2F5597"/>
    <a:srgbClr val="E63233"/>
    <a:srgbClr val="6BBE4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Styl jasny 2 — Ak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60278" autoAdjust="0"/>
  </p:normalViewPr>
  <p:slideViewPr>
    <p:cSldViewPr snapToGrid="0">
      <p:cViewPr varScale="1">
        <p:scale>
          <a:sx n="112" d="100"/>
          <a:sy n="112" d="100"/>
        </p:scale>
        <p:origin x="552"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9" d="100"/>
          <a:sy n="59" d="100"/>
        </p:scale>
        <p:origin x="3065" y="4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11\WANIR\US&#321;UGI%20DLA%20JST\US&#321;UGI\RAPORT%20O%20STANIE%20JST\2024\&#321;&#281;ka%20Opatowska_g_wlkp\2.%20Dane\wydatki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1.11\WANIR\US&#321;UGI%20DLA%20JST\US&#321;UGI\RAPORT%20O%20STANIE%20JST\2024\&#321;&#281;ka%20Opatowska_g_wlkp\2.%20Dane\Kopia%20pliku%20UczniowieOddzialyKlasy_IX-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1.11\WANIR\US&#321;UGI%20DLA%20JST\US&#321;UGI\RAPORT%20O%20STANIE%20JST\2024\&#321;&#281;ka%20Opatowska_g_wlkp\2.%20Dane\Kopia%20pliku%20Raport_WSKA&#377;NIKI%20(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C7C-4819-A448-C3CF7C26EBA8}"/>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C7C-4819-A448-C3CF7C26EBA8}"/>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C7C-4819-A448-C3CF7C26EBA8}"/>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pl-P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Arkusz2!$W$19:$W$21</c:f>
              <c:strCache>
                <c:ptCount val="3"/>
                <c:pt idx="0">
                  <c:v>subwencja oświatowa</c:v>
                </c:pt>
                <c:pt idx="1">
                  <c:v>dochody własne Gminy</c:v>
                </c:pt>
                <c:pt idx="2">
                  <c:v>dotacje dla jednostek oświatowych</c:v>
                </c:pt>
              </c:strCache>
            </c:strRef>
          </c:cat>
          <c:val>
            <c:numRef>
              <c:f>Arkusz2!$X$19:$X$21</c:f>
              <c:numCache>
                <c:formatCode>0%</c:formatCode>
                <c:ptCount val="3"/>
                <c:pt idx="0">
                  <c:v>0.28095489952516783</c:v>
                </c:pt>
                <c:pt idx="1">
                  <c:v>0.66926003310338278</c:v>
                </c:pt>
                <c:pt idx="2">
                  <c:v>4.9785067371449394E-2</c:v>
                </c:pt>
              </c:numCache>
            </c:numRef>
          </c:val>
          <c:extLst>
            <c:ext xmlns:c16="http://schemas.microsoft.com/office/drawing/2014/chart" uri="{C3380CC4-5D6E-409C-BE32-E72D297353CC}">
              <c16:uniqueId val="{00000006-8C7C-4819-A448-C3CF7C26EBA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Arkusz2!$C$3</c:f>
              <c:strCache>
                <c:ptCount val="1"/>
                <c:pt idx="0">
                  <c:v>gmina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Arkusz2!$D$2:$F$2</c:f>
              <c:strCache>
                <c:ptCount val="3"/>
                <c:pt idx="0">
                  <c:v>język polski</c:v>
                </c:pt>
                <c:pt idx="1">
                  <c:v>matematyka</c:v>
                </c:pt>
                <c:pt idx="2">
                  <c:v>język angielski</c:v>
                </c:pt>
              </c:strCache>
            </c:strRef>
          </c:cat>
          <c:val>
            <c:numRef>
              <c:f>Arkusz2!$D$3:$F$3</c:f>
              <c:numCache>
                <c:formatCode>General</c:formatCode>
                <c:ptCount val="3"/>
                <c:pt idx="0">
                  <c:v>62</c:v>
                </c:pt>
                <c:pt idx="1">
                  <c:v>47</c:v>
                </c:pt>
                <c:pt idx="2">
                  <c:v>53</c:v>
                </c:pt>
              </c:numCache>
            </c:numRef>
          </c:val>
          <c:extLst>
            <c:ext xmlns:c16="http://schemas.microsoft.com/office/drawing/2014/chart" uri="{C3380CC4-5D6E-409C-BE32-E72D297353CC}">
              <c16:uniqueId val="{00000000-14DA-4D89-A54E-645C3F9CAB03}"/>
            </c:ext>
          </c:extLst>
        </c:ser>
        <c:ser>
          <c:idx val="1"/>
          <c:order val="1"/>
          <c:tx>
            <c:strRef>
              <c:f>Arkusz2!$C$4</c:f>
              <c:strCache>
                <c:ptCount val="1"/>
                <c:pt idx="0">
                  <c:v>powiat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Arkusz2!$D$2:$F$2</c:f>
              <c:strCache>
                <c:ptCount val="3"/>
                <c:pt idx="0">
                  <c:v>język polski</c:v>
                </c:pt>
                <c:pt idx="1">
                  <c:v>matematyka</c:v>
                </c:pt>
                <c:pt idx="2">
                  <c:v>język angielski</c:v>
                </c:pt>
              </c:strCache>
            </c:strRef>
          </c:cat>
          <c:val>
            <c:numRef>
              <c:f>Arkusz2!$D$4:$F$4</c:f>
              <c:numCache>
                <c:formatCode>General</c:formatCode>
                <c:ptCount val="3"/>
                <c:pt idx="0">
                  <c:v>62</c:v>
                </c:pt>
                <c:pt idx="1">
                  <c:v>48</c:v>
                </c:pt>
                <c:pt idx="2">
                  <c:v>56</c:v>
                </c:pt>
              </c:numCache>
            </c:numRef>
          </c:val>
          <c:extLst>
            <c:ext xmlns:c16="http://schemas.microsoft.com/office/drawing/2014/chart" uri="{C3380CC4-5D6E-409C-BE32-E72D297353CC}">
              <c16:uniqueId val="{00000001-14DA-4D89-A54E-645C3F9CAB03}"/>
            </c:ext>
          </c:extLst>
        </c:ser>
        <c:ser>
          <c:idx val="2"/>
          <c:order val="2"/>
          <c:tx>
            <c:strRef>
              <c:f>Arkusz2!$C$5</c:f>
              <c:strCache>
                <c:ptCount val="1"/>
                <c:pt idx="0">
                  <c:v>województwo</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Arkusz2!$D$2:$F$2</c:f>
              <c:strCache>
                <c:ptCount val="3"/>
                <c:pt idx="0">
                  <c:v>język polski</c:v>
                </c:pt>
                <c:pt idx="1">
                  <c:v>matematyka</c:v>
                </c:pt>
                <c:pt idx="2">
                  <c:v>język angielski</c:v>
                </c:pt>
              </c:strCache>
            </c:strRef>
          </c:cat>
          <c:val>
            <c:numRef>
              <c:f>Arkusz2!$D$5:$F$5</c:f>
              <c:numCache>
                <c:formatCode>General</c:formatCode>
                <c:ptCount val="3"/>
                <c:pt idx="0">
                  <c:v>63</c:v>
                </c:pt>
                <c:pt idx="1">
                  <c:v>51</c:v>
                </c:pt>
                <c:pt idx="2">
                  <c:v>62</c:v>
                </c:pt>
              </c:numCache>
            </c:numRef>
          </c:val>
          <c:extLst>
            <c:ext xmlns:c16="http://schemas.microsoft.com/office/drawing/2014/chart" uri="{C3380CC4-5D6E-409C-BE32-E72D297353CC}">
              <c16:uniqueId val="{00000002-14DA-4D89-A54E-645C3F9CAB03}"/>
            </c:ext>
          </c:extLst>
        </c:ser>
        <c:dLbls>
          <c:showLegendKey val="0"/>
          <c:showVal val="0"/>
          <c:showCatName val="0"/>
          <c:showSerName val="0"/>
          <c:showPercent val="0"/>
          <c:showBubbleSize val="0"/>
        </c:dLbls>
        <c:gapWidth val="219"/>
        <c:overlap val="-27"/>
        <c:axId val="1648605744"/>
        <c:axId val="1648614384"/>
      </c:barChart>
      <c:catAx>
        <c:axId val="164860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l-PL"/>
          </a:p>
        </c:txPr>
        <c:crossAx val="1648614384"/>
        <c:crosses val="autoZero"/>
        <c:auto val="1"/>
        <c:lblAlgn val="ctr"/>
        <c:lblOffset val="100"/>
        <c:noMultiLvlLbl val="0"/>
      </c:catAx>
      <c:valAx>
        <c:axId val="164861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l-PL"/>
          </a:p>
        </c:txPr>
        <c:crossAx val="1648605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solidFill>
      <a:schemeClr val="bg1"/>
    </a:solidFill>
    <a:ln w="9525" cap="flat" cmpd="sng" algn="ctr">
      <a:noFill/>
      <a:round/>
    </a:ln>
    <a:effectLst/>
  </c:spPr>
  <c:txPr>
    <a:bodyPr/>
    <a:lstStyle/>
    <a:p>
      <a:pPr>
        <a:defRPr sz="1100">
          <a:latin typeface="+mn-lt"/>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DD5741"/>
              </a:solidFill>
              <a:ln w="19050">
                <a:solidFill>
                  <a:schemeClr val="lt1"/>
                </a:solidFill>
              </a:ln>
              <a:effectLst/>
            </c:spPr>
            <c:extLst>
              <c:ext xmlns:c16="http://schemas.microsoft.com/office/drawing/2014/chart" uri="{C3380CC4-5D6E-409C-BE32-E72D297353CC}">
                <c16:uniqueId val="{00000001-0ADD-43C6-B2BE-881B0A0740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DD-43C6-B2BE-881B0A0740DA}"/>
              </c:ext>
            </c:extLst>
          </c:dPt>
          <c:dPt>
            <c:idx val="2"/>
            <c:bubble3D val="0"/>
            <c:spPr>
              <a:solidFill>
                <a:srgbClr val="F4B183"/>
              </a:solidFill>
              <a:ln w="19050">
                <a:solidFill>
                  <a:schemeClr val="lt1"/>
                </a:solidFill>
              </a:ln>
              <a:effectLst/>
            </c:spPr>
            <c:extLst>
              <c:ext xmlns:c16="http://schemas.microsoft.com/office/drawing/2014/chart" uri="{C3380CC4-5D6E-409C-BE32-E72D297353CC}">
                <c16:uniqueId val="{00000005-0ADD-43C6-B2BE-881B0A0740DA}"/>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Arkusz2!$E$3:$E$5</c:f>
              <c:strCache>
                <c:ptCount val="3"/>
                <c:pt idx="0">
                  <c:v>budżet gminy </c:v>
                </c:pt>
                <c:pt idx="1">
                  <c:v>dotacja celowa na dofinansowanie do zadań własnych gminy </c:v>
                </c:pt>
                <c:pt idx="2">
                  <c:v>dotacja celowa na realizację zadań zleconych gminie </c:v>
                </c:pt>
              </c:strCache>
            </c:strRef>
          </c:cat>
          <c:val>
            <c:numRef>
              <c:f>Arkusz2!$F$3:$F$5</c:f>
              <c:numCache>
                <c:formatCode>0%</c:formatCode>
                <c:ptCount val="3"/>
                <c:pt idx="0">
                  <c:v>0.35</c:v>
                </c:pt>
                <c:pt idx="1">
                  <c:v>0.06</c:v>
                </c:pt>
                <c:pt idx="2">
                  <c:v>0.59</c:v>
                </c:pt>
              </c:numCache>
            </c:numRef>
          </c:val>
          <c:extLst>
            <c:ext xmlns:c16="http://schemas.microsoft.com/office/drawing/2014/chart" uri="{C3380CC4-5D6E-409C-BE32-E72D297353CC}">
              <c16:uniqueId val="{00000006-0ADD-43C6-B2BE-881B0A0740DA}"/>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solidFill>
      <a:schemeClr val="bg1"/>
    </a:solidFill>
    <a:ln w="9525" cap="flat" cmpd="sng" algn="ctr">
      <a:noFill/>
      <a:round/>
    </a:ln>
    <a:effectLst/>
  </c:spPr>
  <c:txPr>
    <a:bodyPr/>
    <a:lstStyle/>
    <a:p>
      <a:pPr>
        <a:defRPr sz="1200"/>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9D10D-B011-4956-9A5D-0B9C98981A90}" type="datetimeFigureOut">
              <a:rPr lang="pl-PL" smtClean="0"/>
              <a:t>2024-05-28</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84A76-CEAD-4C65-A3DB-3BE860D8E140}" type="slidenum">
              <a:rPr lang="pl-PL" smtClean="0"/>
              <a:t>‹#›</a:t>
            </a:fld>
            <a:endParaRPr lang="pl-PL"/>
          </a:p>
        </p:txBody>
      </p:sp>
    </p:spTree>
    <p:extLst>
      <p:ext uri="{BB962C8B-B14F-4D97-AF65-F5344CB8AC3E}">
        <p14:creationId xmlns:p14="http://schemas.microsoft.com/office/powerpoint/2010/main" val="80444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t>W 2018 roku odbyły się pierwsze wybory samorządowe podczas, których nastąpiła poważna zmiana – wydłużenie kadencji radnych i włodarzy. Zamiast dotychczasowych 4 lat będzie 5-letnia kadencja. Rozpoczynając kolejną kadencję myślę z optymizmem o czekających mnie obowiązkach, bo wiem, że praca na rzecz rozwoju Naszej gminy jest warta poświęcenia i zaangażowania.</a:t>
            </a:r>
          </a:p>
          <a:p>
            <a:pPr algn="just"/>
            <a:r>
              <a:rPr lang="pl-PL" dirty="0"/>
              <a:t>Myślę, że zmiany, jakie zaszły na przestrzeni ostatniego roku są efektem wytężonej pracy, które są zauważone i docenione przez naszych mieszkańców. To również zasługa pozyskanych środków zewnętrznych. Dzięki tym środkom udało nam się zrealizować kilka znaczących inwestycji. Pomimo wielu płatności za wykonane inwestycje sytuacja finansowa gminy jest bardzo dobra i stabilna.</a:t>
            </a:r>
          </a:p>
          <a:p>
            <a:pPr algn="just"/>
            <a:r>
              <a:rPr lang="pl-PL" dirty="0"/>
              <a:t>Dziękuję Radnym Gminy Łęka Opatowska, którzy przyczynili się do sukcesów osiągniętych w 2018 roku. Dziękuję również pracownikom Urzędu Gminy oraz jednostek organizacyjnych – dzięki Waszemu wsparciu jesteśmy co raz lepsi.</a:t>
            </a:r>
          </a:p>
          <a:p>
            <a:pPr algn="just"/>
            <a:r>
              <a:rPr lang="pl-PL" dirty="0"/>
              <a:t>Dziękuję wszystkim mieszkańcom, którzy byli i są zaangażowani w rozwój naszej gminy.</a:t>
            </a:r>
          </a:p>
          <a:p>
            <a:pPr algn="just"/>
            <a:r>
              <a:rPr lang="pl-PL" dirty="0"/>
              <a:t>Przed nami są nowe wyzwania, nowe plany na dalszą jeszcze cięższą pracę na rzecz Naszej Gminy!</a:t>
            </a:r>
          </a:p>
          <a:p>
            <a:pPr algn="just"/>
            <a:endParaRPr lang="pl-PL" dirty="0"/>
          </a:p>
          <a:p>
            <a:pPr algn="just"/>
            <a:r>
              <a:rPr lang="pl-PL" dirty="0"/>
              <a:t>Raport o stanie gminy za 2018 rok jest dokumentem, który w rzetelny i profesjonalny sposób prezentuje portret Naszej Gminy. Zachęcam zatem Państwa do poświęcenia chwili czasu na lekturę tego ciekawego opracowania.</a:t>
            </a:r>
          </a:p>
          <a:p>
            <a:endParaRPr lang="pl-PL" dirty="0"/>
          </a:p>
        </p:txBody>
      </p:sp>
      <p:sp>
        <p:nvSpPr>
          <p:cNvPr id="4" name="Symbol zastępczy numeru slajdu 3"/>
          <p:cNvSpPr>
            <a:spLocks noGrp="1"/>
          </p:cNvSpPr>
          <p:nvPr>
            <p:ph type="sldNum" sz="quarter" idx="5"/>
          </p:nvPr>
        </p:nvSpPr>
        <p:spPr/>
        <p:txBody>
          <a:bodyPr/>
          <a:lstStyle/>
          <a:p>
            <a:fld id="{67784A76-CEAD-4C65-A3DB-3BE860D8E140}" type="slidenum">
              <a:rPr lang="pl-PL" smtClean="0"/>
              <a:t>2</a:t>
            </a:fld>
            <a:endParaRPr lang="pl-PL"/>
          </a:p>
        </p:txBody>
      </p:sp>
    </p:spTree>
    <p:extLst>
      <p:ext uri="{BB962C8B-B14F-4D97-AF65-F5344CB8AC3E}">
        <p14:creationId xmlns:p14="http://schemas.microsoft.com/office/powerpoint/2010/main" val="138491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pl-PL" dirty="0"/>
              <a:t>W 2018 roku odbyły się pierwsze wybory samorządowe podczas, których nastąpiła poważna zmiana – wydłużenie kadencji radnych i włodarzy. Zamiast dotychczasowych 4 lat będzie 5-letnia kadencja. Rozpoczynając kolejną kadencję myślę z optymizmem o czekających mnie obowiązkach, bo wiem, że praca na rzecz rozwoju Naszej gminy jest warta poświęcenia i zaangażowania.</a:t>
            </a:r>
          </a:p>
          <a:p>
            <a:pPr algn="just"/>
            <a:r>
              <a:rPr lang="pl-PL" dirty="0"/>
              <a:t>Myślę, że zmiany, jakie zaszły na przestrzeni ostatniego roku są efektem wytężonej pracy, które są zauważone i docenione przez naszych mieszkańców. To również zasługa pozyskanych środków zewnętrznych. Dzięki tym środkom udało nam się zrealizować kilka znaczących inwestycji. Pomimo wielu płatności za wykonane inwestycje sytuacja finansowa gminy jest bardzo dobra i stabilna.</a:t>
            </a:r>
          </a:p>
          <a:p>
            <a:pPr algn="just"/>
            <a:r>
              <a:rPr lang="pl-PL" dirty="0"/>
              <a:t>Dziękuję Radnym Gminy Łęka Opatowska, którzy przyczynili się do sukcesów osiągniętych w 2018 roku. Dziękuję również pracownikom Urzędu Gminy oraz jednostek organizacyjnych – dzięki Waszemu wsparciu jesteśmy co raz lepsi.</a:t>
            </a:r>
          </a:p>
          <a:p>
            <a:pPr algn="just"/>
            <a:r>
              <a:rPr lang="pl-PL" dirty="0"/>
              <a:t>Dziękuję wszystkim mieszkańcom, którzy byli i są zaangażowani w rozwój naszej gminy.</a:t>
            </a:r>
          </a:p>
          <a:p>
            <a:pPr algn="just"/>
            <a:r>
              <a:rPr lang="pl-PL" dirty="0"/>
              <a:t>Przed nami są nowe wyzwania, nowe plany na dalszą jeszcze cięższą pracę na rzecz Naszej Gminy!</a:t>
            </a:r>
          </a:p>
          <a:p>
            <a:pPr algn="just"/>
            <a:endParaRPr lang="pl-PL" dirty="0"/>
          </a:p>
          <a:p>
            <a:pPr algn="just"/>
            <a:r>
              <a:rPr lang="pl-PL" dirty="0"/>
              <a:t>Raport o stanie gminy za 2018 rok jest dokumentem, który w rzetelny i profesjonalny sposób prezentuje portret Naszej Gminy. Zachęcam zatem Państwa do poświęcenia chwili czasu na lekturę tego ciekawego opracowania.</a:t>
            </a:r>
          </a:p>
          <a:p>
            <a:endParaRPr lang="pl-PL" dirty="0"/>
          </a:p>
        </p:txBody>
      </p:sp>
      <p:sp>
        <p:nvSpPr>
          <p:cNvPr id="4" name="Symbol zastępczy numeru slajdu 3"/>
          <p:cNvSpPr>
            <a:spLocks noGrp="1"/>
          </p:cNvSpPr>
          <p:nvPr>
            <p:ph type="sldNum" sz="quarter" idx="5"/>
          </p:nvPr>
        </p:nvSpPr>
        <p:spPr/>
        <p:txBody>
          <a:bodyPr/>
          <a:lstStyle/>
          <a:p>
            <a:fld id="{67784A76-CEAD-4C65-A3DB-3BE860D8E140}" type="slidenum">
              <a:rPr lang="pl-PL" smtClean="0"/>
              <a:t>31</a:t>
            </a:fld>
            <a:endParaRPr lang="pl-PL"/>
          </a:p>
        </p:txBody>
      </p:sp>
    </p:spTree>
    <p:extLst>
      <p:ext uri="{BB962C8B-B14F-4D97-AF65-F5344CB8AC3E}">
        <p14:creationId xmlns:p14="http://schemas.microsoft.com/office/powerpoint/2010/main" val="195497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6F48F3-B766-4952-AE58-2D9565E38857}"/>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0543884-587C-4CDE-89FD-4B63DAEEE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9F140785-5701-4BB6-9977-E10BDB92FAE0}"/>
              </a:ext>
            </a:extLst>
          </p:cNvPr>
          <p:cNvSpPr>
            <a:spLocks noGrp="1"/>
          </p:cNvSpPr>
          <p:nvPr>
            <p:ph type="dt" sz="half" idx="10"/>
          </p:nvPr>
        </p:nvSpPr>
        <p:spPr/>
        <p:txBody>
          <a:bodyPr/>
          <a:lstStyle/>
          <a:p>
            <a:fld id="{6CC416A7-D7FD-4347-8DC7-1B504FA4F615}" type="datetime1">
              <a:rPr lang="pl-PL" smtClean="0"/>
              <a:t>2024-05-28</a:t>
            </a:fld>
            <a:endParaRPr lang="pl-PL"/>
          </a:p>
        </p:txBody>
      </p:sp>
      <p:sp>
        <p:nvSpPr>
          <p:cNvPr id="5" name="Symbol zastępczy stopki 4">
            <a:extLst>
              <a:ext uri="{FF2B5EF4-FFF2-40B4-BE49-F238E27FC236}">
                <a16:creationId xmlns:a16="http://schemas.microsoft.com/office/drawing/2014/main" id="{BABC9003-6070-4751-8D4A-FDD4830CC0EE}"/>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2FCF5C54-2A37-4295-8AF4-DF25CA555AEE}"/>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41853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F28F46-4B2E-4BF7-AEEF-4F8C8B4712F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576C7AF-B7A4-4D57-89D9-EF7AAC7E1DBB}"/>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CA1FE1A-7195-47E7-B1AF-BD3DDAD72106}"/>
              </a:ext>
            </a:extLst>
          </p:cNvPr>
          <p:cNvSpPr>
            <a:spLocks noGrp="1"/>
          </p:cNvSpPr>
          <p:nvPr>
            <p:ph type="dt" sz="half" idx="10"/>
          </p:nvPr>
        </p:nvSpPr>
        <p:spPr/>
        <p:txBody>
          <a:bodyPr/>
          <a:lstStyle/>
          <a:p>
            <a:fld id="{C89EDC32-6028-481B-80C4-A1F373D19776}" type="datetime1">
              <a:rPr lang="pl-PL" smtClean="0"/>
              <a:t>2024-05-28</a:t>
            </a:fld>
            <a:endParaRPr lang="pl-PL"/>
          </a:p>
        </p:txBody>
      </p:sp>
      <p:sp>
        <p:nvSpPr>
          <p:cNvPr id="5" name="Symbol zastępczy stopki 4">
            <a:extLst>
              <a:ext uri="{FF2B5EF4-FFF2-40B4-BE49-F238E27FC236}">
                <a16:creationId xmlns:a16="http://schemas.microsoft.com/office/drawing/2014/main" id="{EEE055DD-AE90-4A3B-B4D0-7BCD2C2A7F19}"/>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B41A7DDB-47E6-470E-9255-A8EE2479D9BF}"/>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365436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E50276A9-1D40-41F5-B872-63B50B6AFE24}"/>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A89FEC4-74AF-4E3A-94D0-F3EA1186F390}"/>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CDA22FB-87D5-40ED-B7C6-964F06E759B4}"/>
              </a:ext>
            </a:extLst>
          </p:cNvPr>
          <p:cNvSpPr>
            <a:spLocks noGrp="1"/>
          </p:cNvSpPr>
          <p:nvPr>
            <p:ph type="dt" sz="half" idx="10"/>
          </p:nvPr>
        </p:nvSpPr>
        <p:spPr/>
        <p:txBody>
          <a:bodyPr/>
          <a:lstStyle/>
          <a:p>
            <a:fld id="{3893DF06-E3E2-453C-B1DA-9CBBF2129833}" type="datetime1">
              <a:rPr lang="pl-PL" smtClean="0"/>
              <a:t>2024-05-28</a:t>
            </a:fld>
            <a:endParaRPr lang="pl-PL"/>
          </a:p>
        </p:txBody>
      </p:sp>
      <p:sp>
        <p:nvSpPr>
          <p:cNvPr id="5" name="Symbol zastępczy stopki 4">
            <a:extLst>
              <a:ext uri="{FF2B5EF4-FFF2-40B4-BE49-F238E27FC236}">
                <a16:creationId xmlns:a16="http://schemas.microsoft.com/office/drawing/2014/main" id="{7189333A-5445-47CE-910B-0370DC0A0C64}"/>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6EE3398C-A7D7-49B5-B94B-B38040350297}"/>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01789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2D74FA-6CDF-4512-BB26-CA7796FAD9B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1FD053E-E9A5-400C-940D-56B7A694A7F9}"/>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4941397-7DF2-4BAA-BA26-C765EF46520E}"/>
              </a:ext>
            </a:extLst>
          </p:cNvPr>
          <p:cNvSpPr>
            <a:spLocks noGrp="1"/>
          </p:cNvSpPr>
          <p:nvPr>
            <p:ph type="dt" sz="half" idx="10"/>
          </p:nvPr>
        </p:nvSpPr>
        <p:spPr/>
        <p:txBody>
          <a:bodyPr/>
          <a:lstStyle/>
          <a:p>
            <a:fld id="{E207EC8C-64D3-42A1-9B84-C632F47F56D2}" type="datetime1">
              <a:rPr lang="pl-PL" smtClean="0"/>
              <a:t>2024-05-28</a:t>
            </a:fld>
            <a:endParaRPr lang="pl-PL"/>
          </a:p>
        </p:txBody>
      </p:sp>
      <p:sp>
        <p:nvSpPr>
          <p:cNvPr id="5" name="Symbol zastępczy stopki 4">
            <a:extLst>
              <a:ext uri="{FF2B5EF4-FFF2-40B4-BE49-F238E27FC236}">
                <a16:creationId xmlns:a16="http://schemas.microsoft.com/office/drawing/2014/main" id="{FC3BB75C-AE5D-4C12-89AB-52F052232FB1}"/>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4AFFA157-EC4C-4FB3-9056-4382F3F89274}"/>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77846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8F1EF4-DA14-4581-A352-7E66F7B59BE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05798B5-DEF7-49AB-AD95-2D2798FE4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817670F0-409B-4382-94D4-154AC68A4B73}"/>
              </a:ext>
            </a:extLst>
          </p:cNvPr>
          <p:cNvSpPr>
            <a:spLocks noGrp="1"/>
          </p:cNvSpPr>
          <p:nvPr>
            <p:ph type="dt" sz="half" idx="10"/>
          </p:nvPr>
        </p:nvSpPr>
        <p:spPr/>
        <p:txBody>
          <a:bodyPr/>
          <a:lstStyle/>
          <a:p>
            <a:fld id="{1AED587D-6765-4246-90F0-565E575E42DD}" type="datetime1">
              <a:rPr lang="pl-PL" smtClean="0"/>
              <a:t>2024-05-28</a:t>
            </a:fld>
            <a:endParaRPr lang="pl-PL"/>
          </a:p>
        </p:txBody>
      </p:sp>
      <p:sp>
        <p:nvSpPr>
          <p:cNvPr id="5" name="Symbol zastępczy stopki 4">
            <a:extLst>
              <a:ext uri="{FF2B5EF4-FFF2-40B4-BE49-F238E27FC236}">
                <a16:creationId xmlns:a16="http://schemas.microsoft.com/office/drawing/2014/main" id="{A694C7F0-F4E7-4A12-BF0B-BC44B5EB245A}"/>
              </a:ext>
            </a:extLst>
          </p:cNvPr>
          <p:cNvSpPr>
            <a:spLocks noGrp="1"/>
          </p:cNvSpPr>
          <p:nvPr>
            <p:ph type="ftr" sz="quarter" idx="11"/>
          </p:nvPr>
        </p:nvSpPr>
        <p:spPr/>
        <p:txBody>
          <a:body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BE66C007-E7A9-4479-A746-992468075772}"/>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43500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E37DDB-702A-4B09-B648-7C7791ED175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F7E17A2-5129-49C6-9E29-D213FB60B310}"/>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B23170EF-9417-4D68-B651-7EBE44AB2D68}"/>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A72868B7-38A8-488A-840F-3147C5397705}"/>
              </a:ext>
            </a:extLst>
          </p:cNvPr>
          <p:cNvSpPr>
            <a:spLocks noGrp="1"/>
          </p:cNvSpPr>
          <p:nvPr>
            <p:ph type="dt" sz="half" idx="10"/>
          </p:nvPr>
        </p:nvSpPr>
        <p:spPr/>
        <p:txBody>
          <a:bodyPr/>
          <a:lstStyle/>
          <a:p>
            <a:fld id="{5470FFF1-CB37-4931-8C95-9B14AA7976F0}" type="datetime1">
              <a:rPr lang="pl-PL" smtClean="0"/>
              <a:t>2024-05-28</a:t>
            </a:fld>
            <a:endParaRPr lang="pl-PL"/>
          </a:p>
        </p:txBody>
      </p:sp>
      <p:sp>
        <p:nvSpPr>
          <p:cNvPr id="6" name="Symbol zastępczy stopki 5">
            <a:extLst>
              <a:ext uri="{FF2B5EF4-FFF2-40B4-BE49-F238E27FC236}">
                <a16:creationId xmlns:a16="http://schemas.microsoft.com/office/drawing/2014/main" id="{CDD1197D-FFB6-40C7-96E5-0BEB2F1AF6EA}"/>
              </a:ext>
            </a:extLst>
          </p:cNvPr>
          <p:cNvSpPr>
            <a:spLocks noGrp="1"/>
          </p:cNvSpPr>
          <p:nvPr>
            <p:ph type="ftr" sz="quarter" idx="11"/>
          </p:nvPr>
        </p:nvSpPr>
        <p:spPr/>
        <p:txBody>
          <a:bodyPr/>
          <a:lstStyle/>
          <a:p>
            <a:r>
              <a:rPr lang="pl-PL"/>
              <a:t>Raport o stanie Gminy Łęka Opatowska za 2018 r. </a:t>
            </a:r>
          </a:p>
        </p:txBody>
      </p:sp>
      <p:sp>
        <p:nvSpPr>
          <p:cNvPr id="7" name="Symbol zastępczy numeru slajdu 6">
            <a:extLst>
              <a:ext uri="{FF2B5EF4-FFF2-40B4-BE49-F238E27FC236}">
                <a16:creationId xmlns:a16="http://schemas.microsoft.com/office/drawing/2014/main" id="{4C2697DD-08FB-4F14-8DE3-B2F0A02D8A67}"/>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116682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6FFF1C-E8E4-4E61-8F95-26719C570937}"/>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1860541-2ADF-4C53-91C7-3504019AD5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969D4D9F-E535-41E5-8039-F2DFBCD8D6D7}"/>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8E1D8E70-4848-4A8B-92C7-7FA8D1FB38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2FE8ED15-4D3D-4300-B5C9-E3C09CF29155}"/>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0F9EE21-8FE6-4DDB-B090-E48B0ED61FE7}"/>
              </a:ext>
            </a:extLst>
          </p:cNvPr>
          <p:cNvSpPr>
            <a:spLocks noGrp="1"/>
          </p:cNvSpPr>
          <p:nvPr>
            <p:ph type="dt" sz="half" idx="10"/>
          </p:nvPr>
        </p:nvSpPr>
        <p:spPr/>
        <p:txBody>
          <a:bodyPr/>
          <a:lstStyle/>
          <a:p>
            <a:fld id="{66E2CDCF-BF15-4ECC-9060-2C5F805B1B92}" type="datetime1">
              <a:rPr lang="pl-PL" smtClean="0"/>
              <a:t>2024-05-28</a:t>
            </a:fld>
            <a:endParaRPr lang="pl-PL"/>
          </a:p>
        </p:txBody>
      </p:sp>
      <p:sp>
        <p:nvSpPr>
          <p:cNvPr id="8" name="Symbol zastępczy stopki 7">
            <a:extLst>
              <a:ext uri="{FF2B5EF4-FFF2-40B4-BE49-F238E27FC236}">
                <a16:creationId xmlns:a16="http://schemas.microsoft.com/office/drawing/2014/main" id="{F318DE54-2254-4AB4-857A-AF96A6D06FEE}"/>
              </a:ext>
            </a:extLst>
          </p:cNvPr>
          <p:cNvSpPr>
            <a:spLocks noGrp="1"/>
          </p:cNvSpPr>
          <p:nvPr>
            <p:ph type="ftr" sz="quarter" idx="11"/>
          </p:nvPr>
        </p:nvSpPr>
        <p:spPr/>
        <p:txBody>
          <a:bodyPr/>
          <a:lstStyle/>
          <a:p>
            <a:r>
              <a:rPr lang="pl-PL"/>
              <a:t>Raport o stanie Gminy Łęka Opatowska za 2018 r. </a:t>
            </a:r>
          </a:p>
        </p:txBody>
      </p:sp>
      <p:sp>
        <p:nvSpPr>
          <p:cNvPr id="9" name="Symbol zastępczy numeru slajdu 8">
            <a:extLst>
              <a:ext uri="{FF2B5EF4-FFF2-40B4-BE49-F238E27FC236}">
                <a16:creationId xmlns:a16="http://schemas.microsoft.com/office/drawing/2014/main" id="{70AA7D52-FC7C-4C73-9750-CC3C0AA90125}"/>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16710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EB4464-6C71-4A8A-9EAF-517603646B88}"/>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7FF6669-395E-4D28-A4A5-F9F1FE4D5105}"/>
              </a:ext>
            </a:extLst>
          </p:cNvPr>
          <p:cNvSpPr>
            <a:spLocks noGrp="1"/>
          </p:cNvSpPr>
          <p:nvPr>
            <p:ph type="dt" sz="half" idx="10"/>
          </p:nvPr>
        </p:nvSpPr>
        <p:spPr/>
        <p:txBody>
          <a:bodyPr/>
          <a:lstStyle/>
          <a:p>
            <a:fld id="{12B95E72-DFF2-4A9D-9F9E-6C53012EEB9B}" type="datetime1">
              <a:rPr lang="pl-PL" smtClean="0"/>
              <a:t>2024-05-28</a:t>
            </a:fld>
            <a:endParaRPr lang="pl-PL"/>
          </a:p>
        </p:txBody>
      </p:sp>
      <p:sp>
        <p:nvSpPr>
          <p:cNvPr id="4" name="Symbol zastępczy stopki 3">
            <a:extLst>
              <a:ext uri="{FF2B5EF4-FFF2-40B4-BE49-F238E27FC236}">
                <a16:creationId xmlns:a16="http://schemas.microsoft.com/office/drawing/2014/main" id="{E95A40F7-8333-47A0-AA1E-70D23B564532}"/>
              </a:ext>
            </a:extLst>
          </p:cNvPr>
          <p:cNvSpPr>
            <a:spLocks noGrp="1"/>
          </p:cNvSpPr>
          <p:nvPr>
            <p:ph type="ftr" sz="quarter" idx="11"/>
          </p:nvPr>
        </p:nvSpPr>
        <p:spPr/>
        <p:txBody>
          <a:bodyPr/>
          <a:lstStyle/>
          <a:p>
            <a:r>
              <a:rPr lang="pl-PL"/>
              <a:t>Raport o stanie Gminy Łęka Opatowska za 2018 r. </a:t>
            </a:r>
          </a:p>
        </p:txBody>
      </p:sp>
      <p:sp>
        <p:nvSpPr>
          <p:cNvPr id="5" name="Symbol zastępczy numeru slajdu 4">
            <a:extLst>
              <a:ext uri="{FF2B5EF4-FFF2-40B4-BE49-F238E27FC236}">
                <a16:creationId xmlns:a16="http://schemas.microsoft.com/office/drawing/2014/main" id="{CAC8ACDD-0B98-4A6A-AF49-9816AAA41697}"/>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424714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769192A-06A1-40A6-B07C-C9FEE85459EC}"/>
              </a:ext>
            </a:extLst>
          </p:cNvPr>
          <p:cNvSpPr>
            <a:spLocks noGrp="1"/>
          </p:cNvSpPr>
          <p:nvPr>
            <p:ph type="dt" sz="half" idx="10"/>
          </p:nvPr>
        </p:nvSpPr>
        <p:spPr/>
        <p:txBody>
          <a:bodyPr/>
          <a:lstStyle/>
          <a:p>
            <a:fld id="{8B88DCC9-D160-4E0E-B875-6E004A6F49AE}" type="datetime1">
              <a:rPr lang="pl-PL" smtClean="0"/>
              <a:t>2024-05-28</a:t>
            </a:fld>
            <a:endParaRPr lang="pl-PL"/>
          </a:p>
        </p:txBody>
      </p:sp>
      <p:sp>
        <p:nvSpPr>
          <p:cNvPr id="3" name="Symbol zastępczy stopki 2">
            <a:extLst>
              <a:ext uri="{FF2B5EF4-FFF2-40B4-BE49-F238E27FC236}">
                <a16:creationId xmlns:a16="http://schemas.microsoft.com/office/drawing/2014/main" id="{CFA62F25-371F-42E3-B12A-57E2E483C8C5}"/>
              </a:ext>
            </a:extLst>
          </p:cNvPr>
          <p:cNvSpPr>
            <a:spLocks noGrp="1"/>
          </p:cNvSpPr>
          <p:nvPr>
            <p:ph type="ftr" sz="quarter" idx="11"/>
          </p:nvPr>
        </p:nvSpPr>
        <p:spPr/>
        <p:txBody>
          <a:bodyPr/>
          <a:lstStyle/>
          <a:p>
            <a:r>
              <a:rPr lang="pl-PL"/>
              <a:t>Raport o stanie Gminy Łęka Opatowska za 2018 r. </a:t>
            </a:r>
          </a:p>
        </p:txBody>
      </p:sp>
      <p:sp>
        <p:nvSpPr>
          <p:cNvPr id="4" name="Symbol zastępczy numeru slajdu 3">
            <a:extLst>
              <a:ext uri="{FF2B5EF4-FFF2-40B4-BE49-F238E27FC236}">
                <a16:creationId xmlns:a16="http://schemas.microsoft.com/office/drawing/2014/main" id="{B444F05B-7DFD-48C7-932D-694F93CAB3E3}"/>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123328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D50D26-BD67-4CCE-BF4A-A79F7304AE2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C70B0C0E-4028-4BBB-A00F-54307B0E8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F856CBB-1422-4686-8D82-00A608602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5034D056-C3C8-4F2E-A82B-9306C12E3692}"/>
              </a:ext>
            </a:extLst>
          </p:cNvPr>
          <p:cNvSpPr>
            <a:spLocks noGrp="1"/>
          </p:cNvSpPr>
          <p:nvPr>
            <p:ph type="dt" sz="half" idx="10"/>
          </p:nvPr>
        </p:nvSpPr>
        <p:spPr/>
        <p:txBody>
          <a:bodyPr/>
          <a:lstStyle/>
          <a:p>
            <a:fld id="{7FA32833-84A5-40E4-950C-D36BF3821303}" type="datetime1">
              <a:rPr lang="pl-PL" smtClean="0"/>
              <a:t>2024-05-28</a:t>
            </a:fld>
            <a:endParaRPr lang="pl-PL"/>
          </a:p>
        </p:txBody>
      </p:sp>
      <p:sp>
        <p:nvSpPr>
          <p:cNvPr id="6" name="Symbol zastępczy stopki 5">
            <a:extLst>
              <a:ext uri="{FF2B5EF4-FFF2-40B4-BE49-F238E27FC236}">
                <a16:creationId xmlns:a16="http://schemas.microsoft.com/office/drawing/2014/main" id="{F130E62C-4FFA-4004-A070-93F1CCCC9DDB}"/>
              </a:ext>
            </a:extLst>
          </p:cNvPr>
          <p:cNvSpPr>
            <a:spLocks noGrp="1"/>
          </p:cNvSpPr>
          <p:nvPr>
            <p:ph type="ftr" sz="quarter" idx="11"/>
          </p:nvPr>
        </p:nvSpPr>
        <p:spPr/>
        <p:txBody>
          <a:bodyPr/>
          <a:lstStyle/>
          <a:p>
            <a:r>
              <a:rPr lang="pl-PL"/>
              <a:t>Raport o stanie Gminy Łęka Opatowska za 2018 r. </a:t>
            </a:r>
          </a:p>
        </p:txBody>
      </p:sp>
      <p:sp>
        <p:nvSpPr>
          <p:cNvPr id="7" name="Symbol zastępczy numeru slajdu 6">
            <a:extLst>
              <a:ext uri="{FF2B5EF4-FFF2-40B4-BE49-F238E27FC236}">
                <a16:creationId xmlns:a16="http://schemas.microsoft.com/office/drawing/2014/main" id="{0F49E127-4948-4AB5-A47D-FD0AEABD9B7F}"/>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205753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414B53-8931-4FE1-85A3-1C362C80E33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5035F220-A137-4C42-A36F-D6579D9C18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54073412-9B49-46AF-AEBB-33E5644C9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EE280913-15B5-4722-822F-49194966B8A4}"/>
              </a:ext>
            </a:extLst>
          </p:cNvPr>
          <p:cNvSpPr>
            <a:spLocks noGrp="1"/>
          </p:cNvSpPr>
          <p:nvPr>
            <p:ph type="dt" sz="half" idx="10"/>
          </p:nvPr>
        </p:nvSpPr>
        <p:spPr/>
        <p:txBody>
          <a:bodyPr/>
          <a:lstStyle/>
          <a:p>
            <a:fld id="{1E5299DF-35ED-42A6-83CD-88437102D49F}" type="datetime1">
              <a:rPr lang="pl-PL" smtClean="0"/>
              <a:t>2024-05-28</a:t>
            </a:fld>
            <a:endParaRPr lang="pl-PL"/>
          </a:p>
        </p:txBody>
      </p:sp>
      <p:sp>
        <p:nvSpPr>
          <p:cNvPr id="6" name="Symbol zastępczy stopki 5">
            <a:extLst>
              <a:ext uri="{FF2B5EF4-FFF2-40B4-BE49-F238E27FC236}">
                <a16:creationId xmlns:a16="http://schemas.microsoft.com/office/drawing/2014/main" id="{F4674A2B-7BE4-433E-80BE-EA240B5F89ED}"/>
              </a:ext>
            </a:extLst>
          </p:cNvPr>
          <p:cNvSpPr>
            <a:spLocks noGrp="1"/>
          </p:cNvSpPr>
          <p:nvPr>
            <p:ph type="ftr" sz="quarter" idx="11"/>
          </p:nvPr>
        </p:nvSpPr>
        <p:spPr/>
        <p:txBody>
          <a:bodyPr/>
          <a:lstStyle/>
          <a:p>
            <a:r>
              <a:rPr lang="pl-PL"/>
              <a:t>Raport o stanie Gminy Łęka Opatowska za 2018 r. </a:t>
            </a:r>
          </a:p>
        </p:txBody>
      </p:sp>
      <p:sp>
        <p:nvSpPr>
          <p:cNvPr id="7" name="Symbol zastępczy numeru slajdu 6">
            <a:extLst>
              <a:ext uri="{FF2B5EF4-FFF2-40B4-BE49-F238E27FC236}">
                <a16:creationId xmlns:a16="http://schemas.microsoft.com/office/drawing/2014/main" id="{5DA192D7-CBEB-4BA9-83A3-27F377EFDEF1}"/>
              </a:ext>
            </a:extLst>
          </p:cNvPr>
          <p:cNvSpPr>
            <a:spLocks noGrp="1"/>
          </p:cNvSpPr>
          <p:nvPr>
            <p:ph type="sldNum" sz="quarter" idx="12"/>
          </p:nvPr>
        </p:nvSpPr>
        <p:spPr/>
        <p:txBody>
          <a:bodyPr/>
          <a:lstStyle/>
          <a:p>
            <a:fld id="{0759D6D5-491A-4780-B0E1-2B54AC9D1AD8}" type="slidenum">
              <a:rPr lang="pl-PL" smtClean="0"/>
              <a:t>‹#›</a:t>
            </a:fld>
            <a:endParaRPr lang="pl-PL"/>
          </a:p>
        </p:txBody>
      </p:sp>
    </p:spTree>
    <p:extLst>
      <p:ext uri="{BB962C8B-B14F-4D97-AF65-F5344CB8AC3E}">
        <p14:creationId xmlns:p14="http://schemas.microsoft.com/office/powerpoint/2010/main" val="377756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3E4CE7B-B6B1-419F-A84C-8DF378D15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C4AAC8B-7F29-43DE-9671-94713760BE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CB5D60E-97E3-4408-AEAF-ABB1D0D32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5BD72-A537-4930-A85E-F6C50C6BF263}" type="datetime1">
              <a:rPr lang="pl-PL" smtClean="0"/>
              <a:t>2024-05-28</a:t>
            </a:fld>
            <a:endParaRPr lang="pl-PL"/>
          </a:p>
        </p:txBody>
      </p:sp>
      <p:sp>
        <p:nvSpPr>
          <p:cNvPr id="5" name="Symbol zastępczy stopki 4">
            <a:extLst>
              <a:ext uri="{FF2B5EF4-FFF2-40B4-BE49-F238E27FC236}">
                <a16:creationId xmlns:a16="http://schemas.microsoft.com/office/drawing/2014/main" id="{FE47E333-9906-47F5-B75E-E21CFDD30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Raport o stanie Gminy Łęka Opatowska za 2018 r. </a:t>
            </a:r>
          </a:p>
        </p:txBody>
      </p:sp>
      <p:sp>
        <p:nvSpPr>
          <p:cNvPr id="6" name="Symbol zastępczy numeru slajdu 5">
            <a:extLst>
              <a:ext uri="{FF2B5EF4-FFF2-40B4-BE49-F238E27FC236}">
                <a16:creationId xmlns:a16="http://schemas.microsoft.com/office/drawing/2014/main" id="{38429D2C-CB73-4E8E-AD60-D3E8BD9EAF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9D6D5-491A-4780-B0E1-2B54AC9D1AD8}" type="slidenum">
              <a:rPr lang="pl-PL" smtClean="0"/>
              <a:t>‹#›</a:t>
            </a:fld>
            <a:endParaRPr lang="pl-PL"/>
          </a:p>
        </p:txBody>
      </p:sp>
    </p:spTree>
    <p:extLst>
      <p:ext uri="{BB962C8B-B14F-4D97-AF65-F5344CB8AC3E}">
        <p14:creationId xmlns:p14="http://schemas.microsoft.com/office/powerpoint/2010/main" val="407865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2.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svg"/><Relationship Id="rId10" Type="http://schemas.openxmlformats.org/officeDocument/2006/relationships/image" Target="../media/image21.jpeg"/><Relationship Id="rId4" Type="http://schemas.openxmlformats.org/officeDocument/2006/relationships/image" Target="../media/image25.png"/><Relationship Id="rId9"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sv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a:extLst>
              <a:ext uri="{FF2B5EF4-FFF2-40B4-BE49-F238E27FC236}">
                <a16:creationId xmlns:a16="http://schemas.microsoft.com/office/drawing/2014/main" id="{35970D0F-31BA-5950-335E-3927BF2E51AB}"/>
              </a:ext>
            </a:extLst>
          </p:cNvPr>
          <p:cNvPicPr>
            <a:picLocks noChangeAspect="1"/>
          </p:cNvPicPr>
          <p:nvPr/>
        </p:nvPicPr>
        <p:blipFill rotWithShape="1">
          <a:blip r:embed="rId2"/>
          <a:srcRect l="7113" r="1765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Prostokąt 6">
            <a:extLst>
              <a:ext uri="{FF2B5EF4-FFF2-40B4-BE49-F238E27FC236}">
                <a16:creationId xmlns:a16="http://schemas.microsoft.com/office/drawing/2014/main" id="{ECD08FC0-CA0E-48B4-97C6-2ADD658B27CD}"/>
              </a:ext>
            </a:extLst>
          </p:cNvPr>
          <p:cNvSpPr/>
          <p:nvPr/>
        </p:nvSpPr>
        <p:spPr>
          <a:xfrm>
            <a:off x="4953000" y="152400"/>
            <a:ext cx="647700" cy="552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a:extLst>
              <a:ext uri="{FF2B5EF4-FFF2-40B4-BE49-F238E27FC236}">
                <a16:creationId xmlns:a16="http://schemas.microsoft.com/office/drawing/2014/main" id="{22ABA3BC-BD22-5178-3E8C-2F566FF11BF4}"/>
              </a:ext>
            </a:extLst>
          </p:cNvPr>
          <p:cNvPicPr>
            <a:picLocks noChangeAspect="1"/>
          </p:cNvPicPr>
          <p:nvPr/>
        </p:nvPicPr>
        <p:blipFill>
          <a:blip r:embed="rId3"/>
          <a:stretch>
            <a:fillRect/>
          </a:stretch>
        </p:blipFill>
        <p:spPr>
          <a:xfrm>
            <a:off x="0" y="1056128"/>
            <a:ext cx="5200650" cy="5010150"/>
          </a:xfrm>
          <a:prstGeom prst="rect">
            <a:avLst/>
          </a:prstGeom>
        </p:spPr>
      </p:pic>
    </p:spTree>
    <p:extLst>
      <p:ext uri="{BB962C8B-B14F-4D97-AF65-F5344CB8AC3E}">
        <p14:creationId xmlns:p14="http://schemas.microsoft.com/office/powerpoint/2010/main" val="1335821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730987" y="235997"/>
            <a:ext cx="7025253" cy="891053"/>
          </a:xfrm>
          <a:noFill/>
        </p:spPr>
        <p:txBody>
          <a:bodyPr>
            <a:normAutofit/>
          </a:bodyPr>
          <a:lstStyle/>
          <a:p>
            <a:r>
              <a:rPr lang="pl-PL" sz="3000" b="1" dirty="0">
                <a:solidFill>
                  <a:schemeClr val="accent1">
                    <a:lumMod val="75000"/>
                  </a:schemeClr>
                </a:solidFill>
                <a:latin typeface="+mn-lt"/>
              </a:rPr>
              <a:t>ZAMÓWIENIA PUBLICZNE</a:t>
            </a:r>
          </a:p>
        </p:txBody>
      </p:sp>
      <p:pic>
        <p:nvPicPr>
          <p:cNvPr id="5" name="Obraz 4">
            <a:extLst>
              <a:ext uri="{FF2B5EF4-FFF2-40B4-BE49-F238E27FC236}">
                <a16:creationId xmlns:a16="http://schemas.microsoft.com/office/drawing/2014/main" id="{543242FC-A288-49C6-962E-E2DB3A80CF24}"/>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8559208" y="0"/>
            <a:ext cx="3632791" cy="6858000"/>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B1BD6259-8134-4DAB-AFCC-87F7108D04C9}"/>
              </a:ext>
            </a:extLst>
          </p:cNvPr>
          <p:cNvSpPr txBox="1"/>
          <p:nvPr/>
        </p:nvSpPr>
        <p:spPr>
          <a:xfrm>
            <a:off x="635293" y="1741794"/>
            <a:ext cx="7630401" cy="1711366"/>
          </a:xfrm>
          <a:prstGeom prst="rect">
            <a:avLst/>
          </a:prstGeom>
          <a:noFill/>
        </p:spPr>
        <p:txBody>
          <a:bodyPr wrap="square">
            <a:spAutoFit/>
          </a:bodyPr>
          <a:lstStyle/>
          <a:p>
            <a:pPr algn="just">
              <a:lnSpc>
                <a:spcPct val="150000"/>
              </a:lnSpc>
            </a:pPr>
            <a:r>
              <a:rPr lang="pl-PL" dirty="0">
                <a:effectLst/>
                <a:latin typeface="+mj-lt"/>
                <a:ea typeface="Times New Roman" panose="02020603050405020304" pitchFamily="18" charset="0"/>
              </a:rPr>
              <a:t>W 2023 r. przeprowadzono 19 postępowań o udzielenie zamówienia publicznego w trybie podstawowym bez negocjacji, w tym 13 na roboty budowlane, 3 na dostawy oraz 3 na usługi.  W ramach zamówień z wolnej ręki przeprowadzono    1 postępowanie w zakresie usług.</a:t>
            </a:r>
          </a:p>
        </p:txBody>
      </p:sp>
      <p:pic>
        <p:nvPicPr>
          <p:cNvPr id="10" name="Grafika 9" descr="Monety kontur">
            <a:extLst>
              <a:ext uri="{FF2B5EF4-FFF2-40B4-BE49-F238E27FC236}">
                <a16:creationId xmlns:a16="http://schemas.microsoft.com/office/drawing/2014/main" id="{39F468E4-2C6E-4CE0-A154-3980013213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0609" y="4173456"/>
            <a:ext cx="1575391" cy="1575391"/>
          </a:xfrm>
          <a:prstGeom prst="rect">
            <a:avLst/>
          </a:prstGeom>
        </p:spPr>
      </p:pic>
      <p:pic>
        <p:nvPicPr>
          <p:cNvPr id="12" name="Grafika 11" descr="Podkładka — zaznaczone z wypełnieniem pełnym">
            <a:extLst>
              <a:ext uri="{FF2B5EF4-FFF2-40B4-BE49-F238E27FC236}">
                <a16:creationId xmlns:a16="http://schemas.microsoft.com/office/drawing/2014/main" id="{962A3332-1A79-4BBE-8D63-ED7AF8F359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7402" y="4173457"/>
            <a:ext cx="1575391" cy="1575391"/>
          </a:xfrm>
          <a:prstGeom prst="rect">
            <a:avLst/>
          </a:prstGeom>
        </p:spPr>
      </p:pic>
    </p:spTree>
    <p:extLst>
      <p:ext uri="{BB962C8B-B14F-4D97-AF65-F5344CB8AC3E}">
        <p14:creationId xmlns:p14="http://schemas.microsoft.com/office/powerpoint/2010/main" val="203161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778179" y="274638"/>
            <a:ext cx="7025253" cy="556517"/>
          </a:xfrm>
          <a:noFill/>
        </p:spPr>
        <p:txBody>
          <a:bodyPr>
            <a:normAutofit/>
          </a:bodyPr>
          <a:lstStyle/>
          <a:p>
            <a:pPr algn="l"/>
            <a:r>
              <a:rPr lang="pl-PL" sz="3000" b="1" dirty="0">
                <a:solidFill>
                  <a:srgbClr val="323E4F"/>
                </a:solidFill>
                <a:latin typeface="+mn-lt"/>
              </a:rPr>
              <a:t>WYKONANIE FUNDUSZU SOŁECKIEGO</a:t>
            </a:r>
          </a:p>
        </p:txBody>
      </p:sp>
      <p:pic>
        <p:nvPicPr>
          <p:cNvPr id="5" name="Obraz 4">
            <a:extLst>
              <a:ext uri="{FF2B5EF4-FFF2-40B4-BE49-F238E27FC236}">
                <a16:creationId xmlns:a16="http://schemas.microsoft.com/office/drawing/2014/main" id="{05699C45-7AB8-4310-A649-E73ACBE0500B}"/>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8559208" y="0"/>
            <a:ext cx="3632791" cy="6858000"/>
          </a:xfrm>
          <a:prstGeom prst="rect">
            <a:avLst/>
          </a:prstGeom>
          <a:ln>
            <a:noFill/>
          </a:ln>
          <a:extLst>
            <a:ext uri="{53640926-AAD7-44D8-BBD7-CCE9431645EC}">
              <a14:shadowObscured xmlns:a14="http://schemas.microsoft.com/office/drawing/2010/main"/>
            </a:ext>
          </a:extLst>
        </p:spPr>
      </p:pic>
      <p:sp>
        <p:nvSpPr>
          <p:cNvPr id="10" name="pole tekstowe 9">
            <a:extLst>
              <a:ext uri="{FF2B5EF4-FFF2-40B4-BE49-F238E27FC236}">
                <a16:creationId xmlns:a16="http://schemas.microsoft.com/office/drawing/2014/main" id="{4E6B489A-ACED-9C61-1CC6-FDA4A2ECBFAB}"/>
              </a:ext>
            </a:extLst>
          </p:cNvPr>
          <p:cNvSpPr txBox="1"/>
          <p:nvPr/>
        </p:nvSpPr>
        <p:spPr>
          <a:xfrm>
            <a:off x="514141" y="1070954"/>
            <a:ext cx="7553325" cy="2031325"/>
          </a:xfrm>
          <a:prstGeom prst="rect">
            <a:avLst/>
          </a:prstGeom>
          <a:noFill/>
        </p:spPr>
        <p:txBody>
          <a:bodyPr wrap="square">
            <a:spAutoFit/>
          </a:bodyPr>
          <a:lstStyle/>
          <a:p>
            <a:pPr algn="just"/>
            <a:r>
              <a:rPr lang="pl-PL" sz="1800" dirty="0">
                <a:effectLst/>
                <a:latin typeface="Calibri Light" panose="020F0302020204030204" pitchFamily="34" charset="0"/>
                <a:ea typeface="Times New Roman" panose="02020603050405020304" pitchFamily="18" charset="0"/>
              </a:rPr>
              <a:t>Sołectwa złożyły wnioski, zgodnie z podjętymi Uchwałami Zebrań Wiejskich na realizację przedsięwzięć w ramach funduszu sołeckiego na kwotę 567 344,39 zł. Wydatki wykonano w kwocie </a:t>
            </a:r>
            <a:r>
              <a:rPr lang="pl-PL" sz="1800" b="1" dirty="0">
                <a:effectLst/>
                <a:latin typeface="Calibri Light" panose="020F0302020204030204" pitchFamily="34" charset="0"/>
                <a:ea typeface="Times New Roman" panose="02020603050405020304" pitchFamily="18" charset="0"/>
              </a:rPr>
              <a:t>566 420,82 </a:t>
            </a:r>
            <a:r>
              <a:rPr lang="pl-PL" sz="1800" dirty="0">
                <a:effectLst/>
                <a:latin typeface="Calibri Light" panose="020F0302020204030204" pitchFamily="34" charset="0"/>
                <a:ea typeface="Times New Roman" panose="02020603050405020304" pitchFamily="18" charset="0"/>
              </a:rPr>
              <a:t>zł, co stanowiło 99,83% środków wyodrębnionych z budżetu na fundusz sołecki. Kwota ta była większa niż w roku 2022, kiedy to wydatki budżetowe Gminy w ramach funduszu sołeckiego zrealizowano na kwotę 469 236,45 zł. Poniżej przedstawiono strukturę wydatków w podziale na działy. </a:t>
            </a:r>
          </a:p>
        </p:txBody>
      </p:sp>
      <p:graphicFrame>
        <p:nvGraphicFramePr>
          <p:cNvPr id="3" name="Tabela 2">
            <a:extLst>
              <a:ext uri="{FF2B5EF4-FFF2-40B4-BE49-F238E27FC236}">
                <a16:creationId xmlns:a16="http://schemas.microsoft.com/office/drawing/2014/main" id="{819AA88D-9BB8-B8FD-0B2F-56E3BFA80E2E}"/>
              </a:ext>
            </a:extLst>
          </p:cNvPr>
          <p:cNvGraphicFramePr>
            <a:graphicFrameLocks noGrp="1"/>
          </p:cNvGraphicFramePr>
          <p:nvPr>
            <p:extLst>
              <p:ext uri="{D42A27DB-BD31-4B8C-83A1-F6EECF244321}">
                <p14:modId xmlns:p14="http://schemas.microsoft.com/office/powerpoint/2010/main" val="1313825499"/>
              </p:ext>
            </p:extLst>
          </p:nvPr>
        </p:nvGraphicFramePr>
        <p:xfrm>
          <a:off x="1696330" y="3342078"/>
          <a:ext cx="5188945" cy="2514352"/>
        </p:xfrm>
        <a:graphic>
          <a:graphicData uri="http://schemas.openxmlformats.org/drawingml/2006/table">
            <a:tbl>
              <a:tblPr firstRow="1" firstCol="1" bandRow="1">
                <a:tableStyleId>{5C22544A-7EE6-4342-B048-85BDC9FD1C3A}</a:tableStyleId>
              </a:tblPr>
              <a:tblGrid>
                <a:gridCol w="2712532">
                  <a:extLst>
                    <a:ext uri="{9D8B030D-6E8A-4147-A177-3AD203B41FA5}">
                      <a16:colId xmlns:a16="http://schemas.microsoft.com/office/drawing/2014/main" val="374552984"/>
                    </a:ext>
                  </a:extLst>
                </a:gridCol>
                <a:gridCol w="2476413">
                  <a:extLst>
                    <a:ext uri="{9D8B030D-6E8A-4147-A177-3AD203B41FA5}">
                      <a16:colId xmlns:a16="http://schemas.microsoft.com/office/drawing/2014/main" val="3039807944"/>
                    </a:ext>
                  </a:extLst>
                </a:gridCol>
              </a:tblGrid>
              <a:tr h="0">
                <a:tc>
                  <a:txBody>
                    <a:bodyPr/>
                    <a:lstStyle/>
                    <a:p>
                      <a:pPr algn="ctr">
                        <a:lnSpc>
                          <a:spcPts val="1400"/>
                        </a:lnSpc>
                      </a:pPr>
                      <a:r>
                        <a:rPr lang="pl-PL" sz="1400">
                          <a:solidFill>
                            <a:schemeClr val="tx1"/>
                          </a:solidFill>
                          <a:effectLst/>
                          <a:highlight>
                            <a:srgbClr val="323E4F"/>
                          </a:highlight>
                        </a:rPr>
                        <a:t>Sołectwo</a:t>
                      </a:r>
                      <a:endParaRPr lang="pl-PL" sz="1600">
                        <a:solidFill>
                          <a:schemeClr val="tx1"/>
                        </a:solidFill>
                        <a:effectLst/>
                        <a:highlight>
                          <a:srgbClr val="323E4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tc>
                  <a:txBody>
                    <a:bodyPr/>
                    <a:lstStyle/>
                    <a:p>
                      <a:pPr algn="ctr">
                        <a:lnSpc>
                          <a:spcPts val="1400"/>
                        </a:lnSpc>
                      </a:pPr>
                      <a:r>
                        <a:rPr lang="pl-PL" sz="1400" dirty="0">
                          <a:solidFill>
                            <a:schemeClr val="tx1"/>
                          </a:solidFill>
                          <a:effectLst/>
                          <a:highlight>
                            <a:srgbClr val="323E4F"/>
                          </a:highlight>
                        </a:rPr>
                        <a:t>Kwota</a:t>
                      </a:r>
                      <a:endParaRPr lang="pl-PL" sz="1600" dirty="0">
                        <a:solidFill>
                          <a:schemeClr val="tx1"/>
                        </a:solidFill>
                        <a:effectLst/>
                        <a:highlight>
                          <a:srgbClr val="323E4F"/>
                        </a:highlight>
                      </a:endParaRPr>
                    </a:p>
                    <a:p>
                      <a:pPr algn="ctr">
                        <a:lnSpc>
                          <a:spcPts val="1400"/>
                        </a:lnSpc>
                      </a:pPr>
                      <a:r>
                        <a:rPr lang="pl-PL" sz="1400" dirty="0">
                          <a:solidFill>
                            <a:schemeClr val="tx1"/>
                          </a:solidFill>
                          <a:effectLst/>
                          <a:highlight>
                            <a:srgbClr val="323E4F"/>
                          </a:highlight>
                        </a:rPr>
                        <a:t>Funduszu</a:t>
                      </a:r>
                      <a:endParaRPr lang="pl-PL" sz="1600" dirty="0">
                        <a:solidFill>
                          <a:schemeClr val="tx1"/>
                        </a:solidFill>
                        <a:effectLst/>
                        <a:highlight>
                          <a:srgbClr val="323E4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3E4F"/>
                    </a:solidFill>
                  </a:tcPr>
                </a:tc>
                <a:extLst>
                  <a:ext uri="{0D108BD9-81ED-4DB2-BD59-A6C34878D82A}">
                    <a16:rowId xmlns:a16="http://schemas.microsoft.com/office/drawing/2014/main" val="678820310"/>
                  </a:ext>
                </a:extLst>
              </a:tr>
              <a:tr h="0">
                <a:tc>
                  <a:txBody>
                    <a:bodyPr/>
                    <a:lstStyle/>
                    <a:p>
                      <a:pPr>
                        <a:lnSpc>
                          <a:spcPts val="1400"/>
                        </a:lnSpc>
                      </a:pPr>
                      <a:r>
                        <a:rPr lang="pl-PL" sz="1400">
                          <a:solidFill>
                            <a:schemeClr val="tx1"/>
                          </a:solidFill>
                          <a:effectLst/>
                        </a:rPr>
                        <a:t>Biadaszki</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41 933,45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4472673"/>
                  </a:ext>
                </a:extLst>
              </a:tr>
              <a:tr h="0">
                <a:tc>
                  <a:txBody>
                    <a:bodyPr/>
                    <a:lstStyle/>
                    <a:p>
                      <a:pPr>
                        <a:lnSpc>
                          <a:spcPts val="1400"/>
                        </a:lnSpc>
                      </a:pPr>
                      <a:r>
                        <a:rPr lang="pl-PL" sz="1400" dirty="0">
                          <a:solidFill>
                            <a:schemeClr val="tx1"/>
                          </a:solidFill>
                          <a:effectLst/>
                        </a:rPr>
                        <a:t>Kuźnica</a:t>
                      </a:r>
                      <a:r>
                        <a:rPr lang="pl-PL" sz="1600" dirty="0">
                          <a:solidFill>
                            <a:schemeClr val="tx1"/>
                          </a:solidFill>
                          <a:effectLst/>
                        </a:rPr>
                        <a:t> </a:t>
                      </a:r>
                      <a:r>
                        <a:rPr lang="pl-PL" sz="1400" dirty="0">
                          <a:solidFill>
                            <a:schemeClr val="tx1"/>
                          </a:solidFill>
                          <a:effectLst/>
                        </a:rPr>
                        <a:t>Słupska</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28 394,44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6788388"/>
                  </a:ext>
                </a:extLst>
              </a:tr>
              <a:tr h="0">
                <a:tc>
                  <a:txBody>
                    <a:bodyPr/>
                    <a:lstStyle/>
                    <a:p>
                      <a:pPr>
                        <a:lnSpc>
                          <a:spcPts val="1400"/>
                        </a:lnSpc>
                      </a:pPr>
                      <a:r>
                        <a:rPr lang="pl-PL" sz="1400">
                          <a:solidFill>
                            <a:schemeClr val="tx1"/>
                          </a:solidFill>
                          <a:effectLst/>
                        </a:rPr>
                        <a:t>Lipie</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31 430,05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5184055"/>
                  </a:ext>
                </a:extLst>
              </a:tr>
              <a:tr h="0">
                <a:tc>
                  <a:txBody>
                    <a:bodyPr/>
                    <a:lstStyle/>
                    <a:p>
                      <a:pPr>
                        <a:lnSpc>
                          <a:spcPts val="1400"/>
                        </a:lnSpc>
                      </a:pPr>
                      <a:r>
                        <a:rPr lang="pl-PL" sz="1400">
                          <a:solidFill>
                            <a:schemeClr val="tx1"/>
                          </a:solidFill>
                          <a:effectLst/>
                        </a:rPr>
                        <a:t>Łęka Opatowska</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80 128,69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6520570"/>
                  </a:ext>
                </a:extLst>
              </a:tr>
              <a:tr h="0">
                <a:tc>
                  <a:txBody>
                    <a:bodyPr/>
                    <a:lstStyle/>
                    <a:p>
                      <a:pPr>
                        <a:lnSpc>
                          <a:spcPts val="1400"/>
                        </a:lnSpc>
                      </a:pPr>
                      <a:r>
                        <a:rPr lang="pl-PL" sz="1400">
                          <a:solidFill>
                            <a:schemeClr val="tx1"/>
                          </a:solidFill>
                          <a:effectLst/>
                        </a:rPr>
                        <a:t>Marianka Siemieńska</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24 534,68zł </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074891"/>
                  </a:ext>
                </a:extLst>
              </a:tr>
              <a:tr h="0">
                <a:tc>
                  <a:txBody>
                    <a:bodyPr/>
                    <a:lstStyle/>
                    <a:p>
                      <a:pPr>
                        <a:lnSpc>
                          <a:spcPts val="1400"/>
                        </a:lnSpc>
                      </a:pPr>
                      <a:r>
                        <a:rPr lang="pl-PL" sz="1400">
                          <a:solidFill>
                            <a:schemeClr val="tx1"/>
                          </a:solidFill>
                          <a:effectLst/>
                        </a:rPr>
                        <a:t>Opatów</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 80 172,73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2446702"/>
                  </a:ext>
                </a:extLst>
              </a:tr>
              <a:tr h="0">
                <a:tc>
                  <a:txBody>
                    <a:bodyPr/>
                    <a:lstStyle/>
                    <a:p>
                      <a:pPr>
                        <a:lnSpc>
                          <a:spcPts val="1400"/>
                        </a:lnSpc>
                      </a:pPr>
                      <a:r>
                        <a:rPr lang="pl-PL" sz="1400">
                          <a:solidFill>
                            <a:schemeClr val="tx1"/>
                          </a:solidFill>
                          <a:effectLst/>
                        </a:rPr>
                        <a:t>Piaski</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50 672,00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3777559"/>
                  </a:ext>
                </a:extLst>
              </a:tr>
              <a:tr h="0">
                <a:tc>
                  <a:txBody>
                    <a:bodyPr/>
                    <a:lstStyle/>
                    <a:p>
                      <a:pPr>
                        <a:lnSpc>
                          <a:spcPts val="1400"/>
                        </a:lnSpc>
                      </a:pPr>
                      <a:r>
                        <a:rPr lang="pl-PL" sz="1400">
                          <a:solidFill>
                            <a:schemeClr val="tx1"/>
                          </a:solidFill>
                          <a:effectLst/>
                        </a:rPr>
                        <a:t>Raków</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53 334,11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9640706"/>
                  </a:ext>
                </a:extLst>
              </a:tr>
              <a:tr h="0">
                <a:tc>
                  <a:txBody>
                    <a:bodyPr/>
                    <a:lstStyle/>
                    <a:p>
                      <a:pPr>
                        <a:lnSpc>
                          <a:spcPts val="1400"/>
                        </a:lnSpc>
                      </a:pPr>
                      <a:r>
                        <a:rPr lang="pl-PL" sz="1400">
                          <a:solidFill>
                            <a:schemeClr val="tx1"/>
                          </a:solidFill>
                          <a:effectLst/>
                        </a:rPr>
                        <a:t>Siemianice</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 70 396,89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9877434"/>
                  </a:ext>
                </a:extLst>
              </a:tr>
              <a:tr h="0">
                <a:tc>
                  <a:txBody>
                    <a:bodyPr/>
                    <a:lstStyle/>
                    <a:p>
                      <a:pPr>
                        <a:lnSpc>
                          <a:spcPts val="1400"/>
                        </a:lnSpc>
                      </a:pPr>
                      <a:r>
                        <a:rPr lang="pl-PL" sz="1400">
                          <a:solidFill>
                            <a:schemeClr val="tx1"/>
                          </a:solidFill>
                          <a:effectLst/>
                        </a:rPr>
                        <a:t>Szalonka</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29 174,25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0245597"/>
                  </a:ext>
                </a:extLst>
              </a:tr>
              <a:tr h="0">
                <a:tc>
                  <a:txBody>
                    <a:bodyPr/>
                    <a:lstStyle/>
                    <a:p>
                      <a:pPr>
                        <a:lnSpc>
                          <a:spcPts val="1400"/>
                        </a:lnSpc>
                      </a:pPr>
                      <a:r>
                        <a:rPr lang="pl-PL" sz="1400">
                          <a:solidFill>
                            <a:schemeClr val="tx1"/>
                          </a:solidFill>
                          <a:effectLst/>
                        </a:rPr>
                        <a:t>Trzebień</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a:solidFill>
                            <a:schemeClr val="tx1"/>
                          </a:solidFill>
                          <a:effectLst/>
                        </a:rPr>
                        <a:t>49 149,53 zł</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2961222"/>
                  </a:ext>
                </a:extLst>
              </a:tr>
              <a:tr h="0">
                <a:tc>
                  <a:txBody>
                    <a:bodyPr/>
                    <a:lstStyle/>
                    <a:p>
                      <a:pPr>
                        <a:lnSpc>
                          <a:spcPts val="1400"/>
                        </a:lnSpc>
                      </a:pPr>
                      <a:r>
                        <a:rPr lang="pl-PL" sz="1400">
                          <a:solidFill>
                            <a:schemeClr val="tx1"/>
                          </a:solidFill>
                          <a:effectLst/>
                        </a:rPr>
                        <a:t>Zmyślona Słupska</a:t>
                      </a:r>
                      <a:endParaRPr lang="pl-PL" sz="1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ts val="1400"/>
                        </a:lnSpc>
                      </a:pPr>
                      <a:r>
                        <a:rPr lang="pl-PL" sz="1400" dirty="0">
                          <a:solidFill>
                            <a:schemeClr val="tx1"/>
                          </a:solidFill>
                          <a:effectLst/>
                        </a:rPr>
                        <a:t>27 100,00 zł</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626" marR="32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9701462"/>
                  </a:ext>
                </a:extLst>
              </a:tr>
            </a:tbl>
          </a:graphicData>
        </a:graphic>
      </p:graphicFrame>
    </p:spTree>
    <p:extLst>
      <p:ext uri="{BB962C8B-B14F-4D97-AF65-F5344CB8AC3E}">
        <p14:creationId xmlns:p14="http://schemas.microsoft.com/office/powerpoint/2010/main" val="365524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87512" y="480546"/>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pic>
        <p:nvPicPr>
          <p:cNvPr id="3" name="Obraz 2">
            <a:extLst>
              <a:ext uri="{FF2B5EF4-FFF2-40B4-BE49-F238E27FC236}">
                <a16:creationId xmlns:a16="http://schemas.microsoft.com/office/drawing/2014/main" id="{73983FE9-479F-A50C-FAB7-8D2F82EBAD2D}"/>
              </a:ext>
            </a:extLst>
          </p:cNvPr>
          <p:cNvPicPr>
            <a:picLocks noChangeAspect="1"/>
          </p:cNvPicPr>
          <p:nvPr/>
        </p:nvPicPr>
        <p:blipFill rotWithShape="1">
          <a:blip r:embed="rId2">
            <a:extLst>
              <a:ext uri="{28A0092B-C50C-407E-A947-70E740481C1C}">
                <a14:useLocalDpi xmlns:a14="http://schemas.microsoft.com/office/drawing/2010/main" val="0"/>
              </a:ext>
            </a:extLst>
          </a:blip>
          <a:srcRect l="31666" r="31666"/>
          <a:stretch/>
        </p:blipFill>
        <p:spPr>
          <a:xfrm>
            <a:off x="8839139" y="0"/>
            <a:ext cx="3352861" cy="6858000"/>
          </a:xfrm>
          <a:prstGeom prst="rect">
            <a:avLst/>
          </a:prstGeom>
        </p:spPr>
      </p:pic>
      <p:graphicFrame>
        <p:nvGraphicFramePr>
          <p:cNvPr id="5" name="Tabela 4">
            <a:extLst>
              <a:ext uri="{FF2B5EF4-FFF2-40B4-BE49-F238E27FC236}">
                <a16:creationId xmlns:a16="http://schemas.microsoft.com/office/drawing/2014/main" id="{43480F0F-5D55-D64F-A140-855F2A7CD51C}"/>
              </a:ext>
            </a:extLst>
          </p:cNvPr>
          <p:cNvGraphicFramePr>
            <a:graphicFrameLocks noGrp="1"/>
          </p:cNvGraphicFramePr>
          <p:nvPr>
            <p:extLst>
              <p:ext uri="{D42A27DB-BD31-4B8C-83A1-F6EECF244321}">
                <p14:modId xmlns:p14="http://schemas.microsoft.com/office/powerpoint/2010/main" val="508598306"/>
              </p:ext>
            </p:extLst>
          </p:nvPr>
        </p:nvGraphicFramePr>
        <p:xfrm>
          <a:off x="687512" y="1751681"/>
          <a:ext cx="7663274" cy="2710147"/>
        </p:xfrm>
        <a:graphic>
          <a:graphicData uri="http://schemas.openxmlformats.org/drawingml/2006/table">
            <a:tbl>
              <a:tblPr firstRow="1" firstCol="1" bandRow="1"/>
              <a:tblGrid>
                <a:gridCol w="3555760">
                  <a:extLst>
                    <a:ext uri="{9D8B030D-6E8A-4147-A177-3AD203B41FA5}">
                      <a16:colId xmlns:a16="http://schemas.microsoft.com/office/drawing/2014/main" val="1263281760"/>
                    </a:ext>
                  </a:extLst>
                </a:gridCol>
                <a:gridCol w="996225">
                  <a:extLst>
                    <a:ext uri="{9D8B030D-6E8A-4147-A177-3AD203B41FA5}">
                      <a16:colId xmlns:a16="http://schemas.microsoft.com/office/drawing/2014/main" val="3727117992"/>
                    </a:ext>
                  </a:extLst>
                </a:gridCol>
                <a:gridCol w="997758">
                  <a:extLst>
                    <a:ext uri="{9D8B030D-6E8A-4147-A177-3AD203B41FA5}">
                      <a16:colId xmlns:a16="http://schemas.microsoft.com/office/drawing/2014/main" val="827796718"/>
                    </a:ext>
                  </a:extLst>
                </a:gridCol>
                <a:gridCol w="1112707">
                  <a:extLst>
                    <a:ext uri="{9D8B030D-6E8A-4147-A177-3AD203B41FA5}">
                      <a16:colId xmlns:a16="http://schemas.microsoft.com/office/drawing/2014/main" val="3183539683"/>
                    </a:ext>
                  </a:extLst>
                </a:gridCol>
                <a:gridCol w="1000824">
                  <a:extLst>
                    <a:ext uri="{9D8B030D-6E8A-4147-A177-3AD203B41FA5}">
                      <a16:colId xmlns:a16="http://schemas.microsoft.com/office/drawing/2014/main" val="1502533292"/>
                    </a:ext>
                  </a:extLst>
                </a:gridCol>
              </a:tblGrid>
              <a:tr h="778272">
                <a:tc>
                  <a:txBody>
                    <a:bodyPr/>
                    <a:lstStyle/>
                    <a:p>
                      <a:pPr algn="ctr"/>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Nazwa szkoły/przedszkola</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oddziałów szkolnych</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 uczniów </a:t>
                      </a:r>
                      <a:b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br>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w szkole</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 dzieci w oddziale przedszkolnym</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Liczba etatów nauczycieli (umowa)</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extLst>
                  <a:ext uri="{0D108BD9-81ED-4DB2-BD59-A6C34878D82A}">
                    <a16:rowId xmlns:a16="http://schemas.microsoft.com/office/drawing/2014/main" val="2472559154"/>
                  </a:ext>
                </a:extLst>
              </a:tr>
              <a:tr h="386375">
                <a:tc>
                  <a:txBody>
                    <a:bodyPr/>
                    <a:lstStyle/>
                    <a:p>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Łęce Opatowskiej</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9</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165</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113</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27</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208278248"/>
                  </a:ext>
                </a:extLst>
              </a:tr>
              <a:tr h="386375">
                <a:tc>
                  <a:txBody>
                    <a:bodyPr/>
                    <a:lstStyle/>
                    <a:p>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Opatowie</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8</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153</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80</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25</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345548927"/>
                  </a:ext>
                </a:extLst>
              </a:tr>
              <a:tr h="386375">
                <a:tc>
                  <a:txBody>
                    <a:bodyPr/>
                    <a:lstStyle/>
                    <a:p>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Siemianicach</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8</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100</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48</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24</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3518964470"/>
                  </a:ext>
                </a:extLst>
              </a:tr>
              <a:tr h="386375">
                <a:tc>
                  <a:txBody>
                    <a:bodyPr/>
                    <a:lstStyle/>
                    <a:p>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Szkoła Podstawowa w Trzebieniu</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7</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43</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27</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2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16</a:t>
                      </a:r>
                      <a:endParaRPr lang="pl-PL" sz="18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2144690018"/>
                  </a:ext>
                </a:extLst>
              </a:tr>
              <a:tr h="386375">
                <a:tc>
                  <a:txBody>
                    <a:bodyPr/>
                    <a:lstStyle/>
                    <a:p>
                      <a:r>
                        <a:rPr lang="pl-PL" sz="12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Ogółem</a:t>
                      </a:r>
                      <a:endParaRPr lang="pl-PL" sz="18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200" b="1">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32</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b="1">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461</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b="1">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268</a:t>
                      </a:r>
                      <a:endParaRPr lang="pl-PL" sz="18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200" b="1" dirty="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92</a:t>
                      </a:r>
                      <a:endParaRPr lang="pl-PL" sz="1800" dirty="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2493403715"/>
                  </a:ext>
                </a:extLst>
              </a:tr>
            </a:tbl>
          </a:graphicData>
        </a:graphic>
      </p:graphicFrame>
    </p:spTree>
    <p:extLst>
      <p:ext uri="{BB962C8B-B14F-4D97-AF65-F5344CB8AC3E}">
        <p14:creationId xmlns:p14="http://schemas.microsoft.com/office/powerpoint/2010/main" val="407831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7863" y="153818"/>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sp>
        <p:nvSpPr>
          <p:cNvPr id="5" name="Pole tekstowe 509">
            <a:extLst>
              <a:ext uri="{FF2B5EF4-FFF2-40B4-BE49-F238E27FC236}">
                <a16:creationId xmlns:a16="http://schemas.microsoft.com/office/drawing/2014/main" id="{F31A3875-F7DF-45CE-91B9-4369DE455AD1}"/>
              </a:ext>
            </a:extLst>
          </p:cNvPr>
          <p:cNvSpPr txBox="1"/>
          <p:nvPr/>
        </p:nvSpPr>
        <p:spPr>
          <a:xfrm>
            <a:off x="8308268" y="3676096"/>
            <a:ext cx="3692346" cy="8667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pl-PL" sz="1800" b="1" dirty="0">
                <a:solidFill>
                  <a:srgbClr val="C18243"/>
                </a:solidFill>
                <a:effectLst/>
                <a:latin typeface="Calibri Light" panose="020F0302020204030204" pitchFamily="34" charset="0"/>
                <a:ea typeface="Times New Roman" panose="02020603050405020304" pitchFamily="18" charset="0"/>
              </a:rPr>
              <a:t>W gminnych jednostkach oświato-wych przypada średnio</a:t>
            </a:r>
          </a:p>
          <a:p>
            <a:pPr algn="ctr"/>
            <a:r>
              <a:rPr lang="pl-PL" sz="1800" b="1" dirty="0">
                <a:solidFill>
                  <a:srgbClr val="C18243"/>
                </a:solidFill>
                <a:effectLst/>
                <a:latin typeface="Calibri Light" panose="020F0302020204030204" pitchFamily="34" charset="0"/>
                <a:ea typeface="Times New Roman" panose="02020603050405020304" pitchFamily="18" charset="0"/>
              </a:rPr>
              <a:t>7,92 uczniów na 1 nauczyciela</a:t>
            </a:r>
          </a:p>
        </p:txBody>
      </p:sp>
      <p:pic>
        <p:nvPicPr>
          <p:cNvPr id="7" name="Obraz 6">
            <a:extLst>
              <a:ext uri="{FF2B5EF4-FFF2-40B4-BE49-F238E27FC236}">
                <a16:creationId xmlns:a16="http://schemas.microsoft.com/office/drawing/2014/main" id="{8CF6C846-0341-4D5B-AA0F-0EFCB6830868}"/>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9420747" y="2203487"/>
            <a:ext cx="1467388" cy="1353326"/>
          </a:xfrm>
          <a:prstGeom prst="rect">
            <a:avLst/>
          </a:prstGeom>
          <a:noFill/>
        </p:spPr>
      </p:pic>
      <p:graphicFrame>
        <p:nvGraphicFramePr>
          <p:cNvPr id="6" name="Tabela 5">
            <a:extLst>
              <a:ext uri="{FF2B5EF4-FFF2-40B4-BE49-F238E27FC236}">
                <a16:creationId xmlns:a16="http://schemas.microsoft.com/office/drawing/2014/main" id="{DE982B93-B2C2-758A-7DB7-36B74424E2AA}"/>
              </a:ext>
            </a:extLst>
          </p:cNvPr>
          <p:cNvGraphicFramePr>
            <a:graphicFrameLocks noGrp="1"/>
          </p:cNvGraphicFramePr>
          <p:nvPr>
            <p:extLst>
              <p:ext uri="{D42A27DB-BD31-4B8C-83A1-F6EECF244321}">
                <p14:modId xmlns:p14="http://schemas.microsoft.com/office/powerpoint/2010/main" val="2739478310"/>
              </p:ext>
            </p:extLst>
          </p:nvPr>
        </p:nvGraphicFramePr>
        <p:xfrm>
          <a:off x="724089" y="1210125"/>
          <a:ext cx="6948602" cy="4941101"/>
        </p:xfrm>
        <a:graphic>
          <a:graphicData uri="http://schemas.openxmlformats.org/drawingml/2006/table">
            <a:tbl>
              <a:tblPr firstRow="1" firstCol="1" bandRow="1"/>
              <a:tblGrid>
                <a:gridCol w="397510">
                  <a:extLst>
                    <a:ext uri="{9D8B030D-6E8A-4147-A177-3AD203B41FA5}">
                      <a16:colId xmlns:a16="http://schemas.microsoft.com/office/drawing/2014/main" val="307277662"/>
                    </a:ext>
                  </a:extLst>
                </a:gridCol>
                <a:gridCol w="1781169">
                  <a:extLst>
                    <a:ext uri="{9D8B030D-6E8A-4147-A177-3AD203B41FA5}">
                      <a16:colId xmlns:a16="http://schemas.microsoft.com/office/drawing/2014/main" val="3587433873"/>
                    </a:ext>
                  </a:extLst>
                </a:gridCol>
                <a:gridCol w="964152">
                  <a:extLst>
                    <a:ext uri="{9D8B030D-6E8A-4147-A177-3AD203B41FA5}">
                      <a16:colId xmlns:a16="http://schemas.microsoft.com/office/drawing/2014/main" val="3912493903"/>
                    </a:ext>
                  </a:extLst>
                </a:gridCol>
                <a:gridCol w="627062">
                  <a:extLst>
                    <a:ext uri="{9D8B030D-6E8A-4147-A177-3AD203B41FA5}">
                      <a16:colId xmlns:a16="http://schemas.microsoft.com/office/drawing/2014/main" val="1973890847"/>
                    </a:ext>
                  </a:extLst>
                </a:gridCol>
                <a:gridCol w="548268">
                  <a:extLst>
                    <a:ext uri="{9D8B030D-6E8A-4147-A177-3AD203B41FA5}">
                      <a16:colId xmlns:a16="http://schemas.microsoft.com/office/drawing/2014/main" val="44794291"/>
                    </a:ext>
                  </a:extLst>
                </a:gridCol>
                <a:gridCol w="548268">
                  <a:extLst>
                    <a:ext uri="{9D8B030D-6E8A-4147-A177-3AD203B41FA5}">
                      <a16:colId xmlns:a16="http://schemas.microsoft.com/office/drawing/2014/main" val="3000224594"/>
                    </a:ext>
                  </a:extLst>
                </a:gridCol>
                <a:gridCol w="548268">
                  <a:extLst>
                    <a:ext uri="{9D8B030D-6E8A-4147-A177-3AD203B41FA5}">
                      <a16:colId xmlns:a16="http://schemas.microsoft.com/office/drawing/2014/main" val="3901197930"/>
                    </a:ext>
                  </a:extLst>
                </a:gridCol>
                <a:gridCol w="548268">
                  <a:extLst>
                    <a:ext uri="{9D8B030D-6E8A-4147-A177-3AD203B41FA5}">
                      <a16:colId xmlns:a16="http://schemas.microsoft.com/office/drawing/2014/main" val="3354341268"/>
                    </a:ext>
                  </a:extLst>
                </a:gridCol>
                <a:gridCol w="548268">
                  <a:extLst>
                    <a:ext uri="{9D8B030D-6E8A-4147-A177-3AD203B41FA5}">
                      <a16:colId xmlns:a16="http://schemas.microsoft.com/office/drawing/2014/main" val="3972829062"/>
                    </a:ext>
                  </a:extLst>
                </a:gridCol>
                <a:gridCol w="97533">
                  <a:extLst>
                    <a:ext uri="{9D8B030D-6E8A-4147-A177-3AD203B41FA5}">
                      <a16:colId xmlns:a16="http://schemas.microsoft.com/office/drawing/2014/main" val="3109065027"/>
                    </a:ext>
                  </a:extLst>
                </a:gridCol>
                <a:gridCol w="339836">
                  <a:extLst>
                    <a:ext uri="{9D8B030D-6E8A-4147-A177-3AD203B41FA5}">
                      <a16:colId xmlns:a16="http://schemas.microsoft.com/office/drawing/2014/main" val="4148164548"/>
                    </a:ext>
                  </a:extLst>
                </a:gridCol>
              </a:tblGrid>
              <a:tr h="178685">
                <a:tc rowSpan="2">
                  <a:txBody>
                    <a:bodyPr/>
                    <a:lstStyle/>
                    <a:p>
                      <a:pPr algn="ctr"/>
                      <a:r>
                        <a:rPr lang="pl-PL" sz="1300" b="1">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l.p.</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2">
                  <a:txBody>
                    <a:bodyPr/>
                    <a:lstStyle/>
                    <a:p>
                      <a:pPr algn="ctr"/>
                      <a:r>
                        <a:rPr lang="pl-PL" sz="1300" dirty="0">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Placówka</a:t>
                      </a:r>
                      <a:endParaRPr lang="pl-PL" sz="1300" dirty="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2">
                  <a:txBody>
                    <a:bodyPr/>
                    <a:lstStyle/>
                    <a:p>
                      <a:pPr algn="ctr"/>
                      <a:r>
                        <a:rPr lang="pl-PL" sz="1300" dirty="0">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Liczba miejsc w przedszkolu</a:t>
                      </a:r>
                      <a:endParaRPr lang="pl-PL" sz="1300" dirty="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rowSpan="2">
                  <a:txBody>
                    <a:bodyPr/>
                    <a:lstStyle/>
                    <a:p>
                      <a:pPr algn="ctr"/>
                      <a:r>
                        <a:rPr lang="pl-PL" sz="1300">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Liczba dzieci</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gridSpan="6">
                  <a:txBody>
                    <a:bodyPr/>
                    <a:lstStyle/>
                    <a:p>
                      <a:pPr algn="ctr"/>
                      <a:r>
                        <a:rPr lang="pl-PL" sz="1300">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Przedział wiekowy</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algn="ctr"/>
                      <a:r>
                        <a:rPr lang="pl-PL" sz="1300" b="1">
                          <a:solidFill>
                            <a:srgbClr val="FFFFFF"/>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 </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extLst>
                  <a:ext uri="{0D108BD9-81ED-4DB2-BD59-A6C34878D82A}">
                    <a16:rowId xmlns:a16="http://schemas.microsoft.com/office/drawing/2014/main" val="1963714348"/>
                  </a:ext>
                </a:extLst>
              </a:tr>
              <a:tr h="536054">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r>
                        <a:rPr lang="pl-PL" sz="1300" b="1">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2,5</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300" b="1">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3</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300" b="1">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4</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300" b="1">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5</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300" b="1">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6</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gridSpan="2">
                  <a:txBody>
                    <a:bodyPr/>
                    <a:lstStyle/>
                    <a:p>
                      <a:pPr algn="ctr"/>
                      <a:r>
                        <a:rPr lang="pl-PL" sz="1300" b="1">
                          <a:solidFill>
                            <a:srgbClr val="000000"/>
                          </a:solidFill>
                          <a:effectLst/>
                          <a:highlight>
                            <a:srgbClr val="C18243"/>
                          </a:highlight>
                          <a:latin typeface="Calibri" panose="020F0502020204030204" pitchFamily="34" charset="0"/>
                          <a:ea typeface="Times New Roman" panose="02020603050405020304" pitchFamily="18" charset="0"/>
                          <a:cs typeface="Times New Roman" panose="02020603050405020304" pitchFamily="18" charset="0"/>
                        </a:rPr>
                        <a:t>7</a:t>
                      </a:r>
                      <a:endParaRPr lang="pl-PL" sz="13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hMerge="1">
                  <a:txBody>
                    <a:bodyPr/>
                    <a:lstStyle/>
                    <a:p>
                      <a:endParaRPr lang="pl-PL"/>
                    </a:p>
                  </a:txBody>
                  <a:tcPr/>
                </a:tc>
                <a:extLst>
                  <a:ext uri="{0D108BD9-81ED-4DB2-BD59-A6C34878D82A}">
                    <a16:rowId xmlns:a16="http://schemas.microsoft.com/office/drawing/2014/main" val="3525933919"/>
                  </a:ext>
                </a:extLst>
              </a:tr>
              <a:tr h="1072109">
                <a:tc>
                  <a:txBody>
                    <a:bodyPr/>
                    <a:lstStyle/>
                    <a:p>
                      <a:pPr algn="ctr"/>
                      <a:r>
                        <a:rPr lang="pl-PL" sz="1300" b="1">
                          <a:solidFill>
                            <a:srgbClr val="000000"/>
                          </a:solidFill>
                          <a:effectLst/>
                          <a:highlight>
                            <a:srgbClr val="ED7D31"/>
                          </a:highlight>
                          <a:latin typeface="Calibri" panose="020F0502020204030204" pitchFamily="34" charset="0"/>
                          <a:ea typeface="Times New Roman" panose="02020603050405020304" pitchFamily="18" charset="0"/>
                          <a:cs typeface="Times New Roman" panose="02020603050405020304" pitchFamily="18" charset="0"/>
                        </a:rPr>
                        <a:t>1</a:t>
                      </a:r>
                      <a:endParaRPr lang="pl-PL" sz="13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Zespół Szkół w Opatowie, Publiczne Przedszkole Samorządowe w Opatowie</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100</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80</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0</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20</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25</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19</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16</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gridSpan="2">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endParaRPr lang="pl-PL"/>
                    </a:p>
                  </a:txBody>
                  <a:tcPr/>
                </a:tc>
                <a:extLst>
                  <a:ext uri="{0D108BD9-81ED-4DB2-BD59-A6C34878D82A}">
                    <a16:rowId xmlns:a16="http://schemas.microsoft.com/office/drawing/2014/main" val="2657786449"/>
                  </a:ext>
                </a:extLst>
              </a:tr>
              <a:tr h="761438">
                <a:tc>
                  <a:txBody>
                    <a:bodyPr/>
                    <a:lstStyle/>
                    <a:p>
                      <a:pPr algn="ctr"/>
                      <a:r>
                        <a:rPr lang="pl-PL" sz="1300" b="1">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2</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Oddział przedszkolny przy Szkole Podstawowej w Trzebieniu</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25</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27</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0</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9</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8</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5</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5</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gridSpan="2">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hMerge="1">
                  <a:txBody>
                    <a:bodyPr/>
                    <a:lstStyle/>
                    <a:p>
                      <a:endParaRPr lang="pl-PL"/>
                    </a:p>
                  </a:txBody>
                  <a:tcPr/>
                </a:tc>
                <a:extLst>
                  <a:ext uri="{0D108BD9-81ED-4DB2-BD59-A6C34878D82A}">
                    <a16:rowId xmlns:a16="http://schemas.microsoft.com/office/drawing/2014/main" val="3803558379"/>
                  </a:ext>
                </a:extLst>
              </a:tr>
              <a:tr h="1072109">
                <a:tc>
                  <a:txBody>
                    <a:bodyPr/>
                    <a:lstStyle/>
                    <a:p>
                      <a:pPr algn="ctr"/>
                      <a:r>
                        <a:rPr lang="pl-PL" sz="1300" b="1">
                          <a:solidFill>
                            <a:srgbClr val="000000"/>
                          </a:solidFill>
                          <a:effectLst/>
                          <a:highlight>
                            <a:srgbClr val="ED7D31"/>
                          </a:highlight>
                          <a:latin typeface="Calibri" panose="020F0502020204030204" pitchFamily="34" charset="0"/>
                          <a:ea typeface="Times New Roman" panose="02020603050405020304" pitchFamily="18" charset="0"/>
                          <a:cs typeface="Times New Roman" panose="02020603050405020304" pitchFamily="18" charset="0"/>
                        </a:rPr>
                        <a:t>3</a:t>
                      </a:r>
                      <a:endParaRPr lang="pl-PL" sz="13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Zespół Szkół w Siemianicach Publiczne Przedszkole Samorządowe w Siemianicach </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50</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48</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3</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9</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9</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11</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16</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gridSpan="2">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endParaRPr lang="pl-PL"/>
                    </a:p>
                  </a:txBody>
                  <a:tcPr/>
                </a:tc>
                <a:extLst>
                  <a:ext uri="{0D108BD9-81ED-4DB2-BD59-A6C34878D82A}">
                    <a16:rowId xmlns:a16="http://schemas.microsoft.com/office/drawing/2014/main" val="3695860813"/>
                  </a:ext>
                </a:extLst>
              </a:tr>
              <a:tr h="1072109">
                <a:tc>
                  <a:txBody>
                    <a:bodyPr/>
                    <a:lstStyle/>
                    <a:p>
                      <a:pPr algn="ctr"/>
                      <a:r>
                        <a:rPr lang="pl-PL" sz="1300" b="1">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4</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Zespół Szkół w Łęce Opatowskiej Publiczne Przedszkole Samorządowe w Łęce Opatowskiej</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115</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113</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5</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21</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29</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31</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30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25</a:t>
                      </a:r>
                      <a:endParaRPr lang="pl-PL" sz="13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gridSpan="2">
                  <a:txBody>
                    <a:bodyPr/>
                    <a:lstStyle/>
                    <a:p>
                      <a:pPr algn="ctr"/>
                      <a:r>
                        <a:rPr lang="pl-PL" sz="1300" dirty="0">
                          <a:solidFill>
                            <a:srgbClr val="000000"/>
                          </a:solidFill>
                          <a:effectLst/>
                          <a:highlight>
                            <a:srgbClr val="DBB691"/>
                          </a:highlight>
                          <a:latin typeface="Calibri" panose="020F0502020204030204" pitchFamily="34" charset="0"/>
                          <a:ea typeface="Times New Roman" panose="02020603050405020304" pitchFamily="18" charset="0"/>
                          <a:cs typeface="Times New Roman" panose="02020603050405020304" pitchFamily="18" charset="0"/>
                        </a:rPr>
                        <a:t>2</a:t>
                      </a:r>
                      <a:endParaRPr lang="pl-PL" sz="1300" dirty="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hMerge="1">
                  <a:txBody>
                    <a:bodyPr/>
                    <a:lstStyle/>
                    <a:p>
                      <a:endParaRPr lang="pl-PL"/>
                    </a:p>
                  </a:txBody>
                  <a:tcPr/>
                </a:tc>
                <a:extLst>
                  <a:ext uri="{0D108BD9-81ED-4DB2-BD59-A6C34878D82A}">
                    <a16:rowId xmlns:a16="http://schemas.microsoft.com/office/drawing/2014/main" val="3626870721"/>
                  </a:ext>
                </a:extLst>
              </a:tr>
              <a:tr h="178685">
                <a:tc>
                  <a:txBody>
                    <a:bodyPr/>
                    <a:lstStyle/>
                    <a:p>
                      <a:pPr algn="ctr"/>
                      <a:r>
                        <a:rPr lang="pl-PL" sz="1300" b="1">
                          <a:solidFill>
                            <a:srgbClr val="FFFFFF"/>
                          </a:solidFill>
                          <a:effectLst/>
                          <a:highlight>
                            <a:srgbClr val="ED7D31"/>
                          </a:highlight>
                          <a:latin typeface="Calibri" panose="020F0502020204030204" pitchFamily="34" charset="0"/>
                          <a:ea typeface="Times New Roman" panose="02020603050405020304" pitchFamily="18" charset="0"/>
                          <a:cs typeface="Times New Roman" panose="02020603050405020304" pitchFamily="18" charset="0"/>
                        </a:rPr>
                        <a:t> </a:t>
                      </a:r>
                      <a:endParaRPr lang="pl-PL" sz="13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Razem</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290</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268</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8</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59</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71</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66</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30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62</a:t>
                      </a:r>
                      <a:endParaRPr lang="pl-PL" sz="13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gridSpan="2">
                  <a:txBody>
                    <a:bodyPr/>
                    <a:lstStyle/>
                    <a:p>
                      <a:pPr algn="ctr"/>
                      <a:r>
                        <a:rPr lang="pl-PL" sz="1300" dirty="0">
                          <a:solidFill>
                            <a:srgbClr val="000000"/>
                          </a:solidFill>
                          <a:effectLst/>
                          <a:highlight>
                            <a:srgbClr val="FBE4D5"/>
                          </a:highlight>
                          <a:latin typeface="Calibri" panose="020F0502020204030204" pitchFamily="34" charset="0"/>
                          <a:ea typeface="Times New Roman" panose="02020603050405020304" pitchFamily="18" charset="0"/>
                          <a:cs typeface="Times New Roman" panose="02020603050405020304" pitchFamily="18" charset="0"/>
                        </a:rPr>
                        <a:t>2</a:t>
                      </a:r>
                      <a:endParaRPr lang="pl-PL" sz="1300" dirty="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hMerge="1">
                  <a:txBody>
                    <a:bodyPr/>
                    <a:lstStyle/>
                    <a:p>
                      <a:endParaRPr lang="pl-PL"/>
                    </a:p>
                  </a:txBody>
                  <a:tcPr/>
                </a:tc>
                <a:extLst>
                  <a:ext uri="{0D108BD9-81ED-4DB2-BD59-A6C34878D82A}">
                    <a16:rowId xmlns:a16="http://schemas.microsoft.com/office/drawing/2014/main" val="2766598407"/>
                  </a:ext>
                </a:extLst>
              </a:tr>
            </a:tbl>
          </a:graphicData>
        </a:graphic>
      </p:graphicFrame>
    </p:spTree>
    <p:extLst>
      <p:ext uri="{BB962C8B-B14F-4D97-AF65-F5344CB8AC3E}">
        <p14:creationId xmlns:p14="http://schemas.microsoft.com/office/powerpoint/2010/main" val="10875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7863" y="153818"/>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sp>
        <p:nvSpPr>
          <p:cNvPr id="8" name="pole tekstowe 7">
            <a:extLst>
              <a:ext uri="{FF2B5EF4-FFF2-40B4-BE49-F238E27FC236}">
                <a16:creationId xmlns:a16="http://schemas.microsoft.com/office/drawing/2014/main" id="{71863661-0764-4C42-A1A1-FE6F3F7D4E70}"/>
              </a:ext>
            </a:extLst>
          </p:cNvPr>
          <p:cNvSpPr txBox="1"/>
          <p:nvPr/>
        </p:nvSpPr>
        <p:spPr>
          <a:xfrm>
            <a:off x="329609" y="1681072"/>
            <a:ext cx="6971475" cy="369332"/>
          </a:xfrm>
          <a:prstGeom prst="rect">
            <a:avLst/>
          </a:prstGeom>
          <a:noFill/>
        </p:spPr>
        <p:txBody>
          <a:bodyPr wrap="square">
            <a:spAutoFit/>
          </a:bodyPr>
          <a:lstStyle/>
          <a:p>
            <a:pPr algn="just"/>
            <a:r>
              <a:rPr lang="pl-PL" sz="1800" dirty="0">
                <a:effectLst/>
                <a:latin typeface="+mj-lt"/>
                <a:ea typeface="Times New Roman" panose="02020603050405020304" pitchFamily="18" charset="0"/>
              </a:rPr>
              <a:t>Podnoszenie kwalifikacji zawodowych przez nauczycieli w roku 2023</a:t>
            </a:r>
            <a:endParaRPr lang="pl-PL" dirty="0">
              <a:latin typeface="+mj-lt"/>
            </a:endParaRPr>
          </a:p>
        </p:txBody>
      </p:sp>
      <p:pic>
        <p:nvPicPr>
          <p:cNvPr id="7" name="Obraz 6">
            <a:extLst>
              <a:ext uri="{FF2B5EF4-FFF2-40B4-BE49-F238E27FC236}">
                <a16:creationId xmlns:a16="http://schemas.microsoft.com/office/drawing/2014/main" id="{008D0E07-8AD5-7C3D-B09E-989B403933F0}"/>
              </a:ext>
            </a:extLst>
          </p:cNvPr>
          <p:cNvPicPr>
            <a:picLocks noChangeAspect="1"/>
          </p:cNvPicPr>
          <p:nvPr/>
        </p:nvPicPr>
        <p:blipFill rotWithShape="1">
          <a:blip r:embed="rId2">
            <a:extLst>
              <a:ext uri="{28A0092B-C50C-407E-A947-70E740481C1C}">
                <a14:useLocalDpi xmlns:a14="http://schemas.microsoft.com/office/drawing/2010/main" val="0"/>
              </a:ext>
            </a:extLst>
          </a:blip>
          <a:srcRect l="31666" r="31666"/>
          <a:stretch/>
        </p:blipFill>
        <p:spPr>
          <a:xfrm>
            <a:off x="8839139" y="0"/>
            <a:ext cx="3352861" cy="6858000"/>
          </a:xfrm>
          <a:prstGeom prst="rect">
            <a:avLst/>
          </a:prstGeom>
        </p:spPr>
      </p:pic>
      <p:graphicFrame>
        <p:nvGraphicFramePr>
          <p:cNvPr id="4" name="Tabela 3">
            <a:extLst>
              <a:ext uri="{FF2B5EF4-FFF2-40B4-BE49-F238E27FC236}">
                <a16:creationId xmlns:a16="http://schemas.microsoft.com/office/drawing/2014/main" id="{776AE219-711A-A8F0-F1FD-7CC497C30084}"/>
              </a:ext>
            </a:extLst>
          </p:cNvPr>
          <p:cNvGraphicFramePr>
            <a:graphicFrameLocks noGrp="1"/>
          </p:cNvGraphicFramePr>
          <p:nvPr>
            <p:extLst>
              <p:ext uri="{D42A27DB-BD31-4B8C-83A1-F6EECF244321}">
                <p14:modId xmlns:p14="http://schemas.microsoft.com/office/powerpoint/2010/main" val="2927895995"/>
              </p:ext>
            </p:extLst>
          </p:nvPr>
        </p:nvGraphicFramePr>
        <p:xfrm>
          <a:off x="1002271" y="2050404"/>
          <a:ext cx="6775636" cy="4169410"/>
        </p:xfrm>
        <a:graphic>
          <a:graphicData uri="http://schemas.openxmlformats.org/drawingml/2006/table">
            <a:tbl>
              <a:tblPr firstRow="1" firstCol="1" bandRow="1"/>
              <a:tblGrid>
                <a:gridCol w="347631">
                  <a:extLst>
                    <a:ext uri="{9D8B030D-6E8A-4147-A177-3AD203B41FA5}">
                      <a16:colId xmlns:a16="http://schemas.microsoft.com/office/drawing/2014/main" val="3972443578"/>
                    </a:ext>
                  </a:extLst>
                </a:gridCol>
                <a:gridCol w="1512707">
                  <a:extLst>
                    <a:ext uri="{9D8B030D-6E8A-4147-A177-3AD203B41FA5}">
                      <a16:colId xmlns:a16="http://schemas.microsoft.com/office/drawing/2014/main" val="2406655418"/>
                    </a:ext>
                  </a:extLst>
                </a:gridCol>
                <a:gridCol w="1061466">
                  <a:extLst>
                    <a:ext uri="{9D8B030D-6E8A-4147-A177-3AD203B41FA5}">
                      <a16:colId xmlns:a16="http://schemas.microsoft.com/office/drawing/2014/main" val="3016715106"/>
                    </a:ext>
                  </a:extLst>
                </a:gridCol>
                <a:gridCol w="2105496">
                  <a:extLst>
                    <a:ext uri="{9D8B030D-6E8A-4147-A177-3AD203B41FA5}">
                      <a16:colId xmlns:a16="http://schemas.microsoft.com/office/drawing/2014/main" val="2738459961"/>
                    </a:ext>
                  </a:extLst>
                </a:gridCol>
                <a:gridCol w="1748336">
                  <a:extLst>
                    <a:ext uri="{9D8B030D-6E8A-4147-A177-3AD203B41FA5}">
                      <a16:colId xmlns:a16="http://schemas.microsoft.com/office/drawing/2014/main" val="408512334"/>
                    </a:ext>
                  </a:extLst>
                </a:gridCol>
              </a:tblGrid>
              <a:tr h="333553">
                <a:tc>
                  <a:txBody>
                    <a:bodyPr/>
                    <a:lstStyle/>
                    <a:p>
                      <a:pPr algn="ctr"/>
                      <a:r>
                        <a:rPr lang="pl-PL" sz="1050" b="1">
                          <a:solidFill>
                            <a:srgbClr val="FFFFFF"/>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L.p</a:t>
                      </a:r>
                      <a:endParaRPr lang="pl-PL" sz="14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050" b="1" dirty="0">
                          <a:solidFill>
                            <a:srgbClr val="FFFFFF"/>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Nazwa placówki</a:t>
                      </a:r>
                      <a:endParaRPr lang="pl-PL" sz="1400" dirty="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050" b="1" dirty="0">
                          <a:solidFill>
                            <a:srgbClr val="FFFFFF"/>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Liczba nauczycieli</a:t>
                      </a:r>
                      <a:endParaRPr lang="pl-PL" sz="1400" dirty="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050" b="1">
                          <a:solidFill>
                            <a:srgbClr val="FFFFFF"/>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Kierunek studiów</a:t>
                      </a:r>
                      <a:endParaRPr lang="pl-PL" sz="14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050" b="1">
                          <a:solidFill>
                            <a:srgbClr val="FFFFFF"/>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Przewidywany termin rozpoczęcia – zakończenia</a:t>
                      </a:r>
                      <a:endParaRPr lang="pl-PL" sz="14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3895102439"/>
                  </a:ext>
                </a:extLst>
              </a:tr>
              <a:tr h="166776">
                <a:tc>
                  <a:txBody>
                    <a:bodyPr/>
                    <a:lstStyle/>
                    <a:p>
                      <a:pPr algn="ctr"/>
                      <a:r>
                        <a:rPr lang="pl-PL" sz="1050" b="1">
                          <a:solidFill>
                            <a:srgbClr val="000000"/>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1.</a:t>
                      </a:r>
                      <a:endParaRPr lang="pl-PL" sz="14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ZS Łęka Opatowska</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gridSpan="3">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brak</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825873184"/>
                  </a:ext>
                </a:extLst>
              </a:tr>
              <a:tr h="333553">
                <a:tc rowSpan="2">
                  <a:txBody>
                    <a:bodyPr/>
                    <a:lstStyle/>
                    <a:p>
                      <a:pPr algn="ctr"/>
                      <a:r>
                        <a:rPr lang="pl-PL" sz="1050" b="1">
                          <a:solidFill>
                            <a:srgbClr val="000000"/>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2.</a:t>
                      </a:r>
                      <a:endParaRPr lang="pl-PL" sz="14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rowSpan="2">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ZS Opatów</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rowSpan="2">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2</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Diagnoza, rewalidacja i terapia pedagogiczna</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październik 2022 – luty 2024</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1794279153"/>
                  </a:ext>
                </a:extLst>
              </a:tr>
              <a:tr h="667106">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Edukacja i rehabilitacja osób z niepełnosprawnością intelektualną, oligofrenopedagogika, autyzm oraz zespół Aspergera</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Luty 2022 – Luty 2023</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1995047221"/>
                  </a:ext>
                </a:extLst>
              </a:tr>
              <a:tr h="500329">
                <a:tc>
                  <a:txBody>
                    <a:bodyPr/>
                    <a:lstStyle/>
                    <a:p>
                      <a:pPr algn="ctr"/>
                      <a:r>
                        <a:rPr lang="pl-PL" sz="1050" b="1">
                          <a:solidFill>
                            <a:srgbClr val="000000"/>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3.</a:t>
                      </a:r>
                      <a:endParaRPr lang="pl-PL" sz="14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SP. Trzebień</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1</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Technika/plastyka</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Wychowanie dożycia w rodzinie, EdB</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wrzesień 2021 – luty 2023</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luty 2023 – wrzesień</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2024</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2453748942"/>
                  </a:ext>
                </a:extLst>
              </a:tr>
              <a:tr h="500329">
                <a:tc rowSpan="5">
                  <a:txBody>
                    <a:bodyPr/>
                    <a:lstStyle/>
                    <a:p>
                      <a:pPr algn="ctr"/>
                      <a:r>
                        <a:rPr lang="pl-PL" sz="1050" b="1">
                          <a:solidFill>
                            <a:srgbClr val="000000"/>
                          </a:solidFill>
                          <a:effectLst/>
                          <a:highlight>
                            <a:srgbClr val="ED7D31"/>
                          </a:highlight>
                          <a:latin typeface="Calibri Light" panose="020F0302020204030204" pitchFamily="34" charset="0"/>
                          <a:ea typeface="Times New Roman" panose="02020603050405020304" pitchFamily="18" charset="0"/>
                          <a:cs typeface="Times New Roman" panose="02020603050405020304" pitchFamily="18" charset="0"/>
                        </a:rPr>
                        <a:t>4.</a:t>
                      </a:r>
                      <a:endParaRPr lang="pl-PL" sz="1400">
                        <a:effectLst/>
                        <a:highlight>
                          <a:srgbClr val="ED7D3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rowSpan="5">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ZS Siemianice</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rowSpan="5">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5</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pedagogika korekcyjna (terapia pedagogiczna) dla pedagogów specjalnych</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marzec 2022 - sierpień 2023</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3680107516"/>
                  </a:ext>
                </a:extLst>
              </a:tr>
              <a:tr h="166776">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technika</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październik 2022 – luty 2024</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1747175878"/>
                  </a:ext>
                </a:extLst>
              </a:tr>
              <a:tr h="667106">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 edukacja i terapia osób ze spektrum autyzmu z elementami integracji sensorycznej </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 plastyka, muzyka i technika</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październik 2021 – wrzesień 2023 </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050">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 </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październik 2022 – luty 2023</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3608378509"/>
                  </a:ext>
                </a:extLst>
              </a:tr>
              <a:tr h="166776">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wychowanie do życia w rodzinie</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05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luty 2023 – sierpień 2024</a:t>
                      </a:r>
                      <a:endParaRPr lang="pl-PL" sz="14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598729243"/>
                  </a:ext>
                </a:extLst>
              </a:tr>
              <a:tr h="667106">
                <a:tc vMerge="1">
                  <a:txBody>
                    <a:bodyPr/>
                    <a:lstStyle/>
                    <a:p>
                      <a:endParaRPr lang="pl-PL"/>
                    </a:p>
                  </a:txBody>
                  <a:tcPr/>
                </a:tc>
                <a:tc vMerge="1">
                  <a:txBody>
                    <a:bodyPr/>
                    <a:lstStyle/>
                    <a:p>
                      <a:endParaRPr lang="pl-PL"/>
                    </a:p>
                  </a:txBody>
                  <a:tcPr/>
                </a:tc>
                <a:tc vMerge="1">
                  <a:txBody>
                    <a:bodyPr/>
                    <a:lstStyle/>
                    <a:p>
                      <a:endParaRPr lang="pl-PL"/>
                    </a:p>
                  </a:txBody>
                  <a:tcPr/>
                </a:tc>
                <a:tc>
                  <a:txBody>
                    <a:bodyPr/>
                    <a:lstStyle/>
                    <a:p>
                      <a:pPr algn="ctr"/>
                      <a:r>
                        <a:rPr lang="pl-PL" sz="105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edukacja i rehabilitacja osób z niepełnosprawnością intelektualną(oligofrenopedagogika) autyzm oraz zespołem Aspergera)</a:t>
                      </a:r>
                      <a:endParaRPr lang="pl-PL" sz="140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tc>
                  <a:txBody>
                    <a:bodyPr/>
                    <a:lstStyle/>
                    <a:p>
                      <a:pPr algn="ctr"/>
                      <a:r>
                        <a:rPr lang="pl-PL" sz="1050" dirty="0">
                          <a:solidFill>
                            <a:srgbClr val="000000"/>
                          </a:solidFill>
                          <a:effectLst/>
                          <a:highlight>
                            <a:srgbClr val="F7CAAC"/>
                          </a:highlight>
                          <a:latin typeface="Calibri Light" panose="020F0302020204030204" pitchFamily="34" charset="0"/>
                          <a:ea typeface="Times New Roman" panose="02020603050405020304" pitchFamily="18" charset="0"/>
                          <a:cs typeface="Times New Roman" panose="02020603050405020304" pitchFamily="18" charset="0"/>
                        </a:rPr>
                        <a:t>luty 2023 – sierpień 2024</a:t>
                      </a:r>
                      <a:endParaRPr lang="pl-PL" sz="1400" dirty="0">
                        <a:effectLst/>
                        <a:highlight>
                          <a:srgbClr val="F7CAAC"/>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AAC"/>
                    </a:solidFill>
                  </a:tcPr>
                </a:tc>
                <a:extLst>
                  <a:ext uri="{0D108BD9-81ED-4DB2-BD59-A6C34878D82A}">
                    <a16:rowId xmlns:a16="http://schemas.microsoft.com/office/drawing/2014/main" val="333244724"/>
                  </a:ext>
                </a:extLst>
              </a:tr>
            </a:tbl>
          </a:graphicData>
        </a:graphic>
      </p:graphicFrame>
    </p:spTree>
    <p:extLst>
      <p:ext uri="{BB962C8B-B14F-4D97-AF65-F5344CB8AC3E}">
        <p14:creationId xmlns:p14="http://schemas.microsoft.com/office/powerpoint/2010/main" val="414760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87512" y="480546"/>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sp>
        <p:nvSpPr>
          <p:cNvPr id="16" name="pole tekstowe 15">
            <a:extLst>
              <a:ext uri="{FF2B5EF4-FFF2-40B4-BE49-F238E27FC236}">
                <a16:creationId xmlns:a16="http://schemas.microsoft.com/office/drawing/2014/main" id="{1F6814F5-FD8C-4F4F-ACC2-F03069425932}"/>
              </a:ext>
            </a:extLst>
          </p:cNvPr>
          <p:cNvSpPr txBox="1"/>
          <p:nvPr/>
        </p:nvSpPr>
        <p:spPr>
          <a:xfrm>
            <a:off x="342870" y="2264758"/>
            <a:ext cx="6402632" cy="2308324"/>
          </a:xfrm>
          <a:prstGeom prst="rect">
            <a:avLst/>
          </a:prstGeom>
          <a:noFill/>
        </p:spPr>
        <p:txBody>
          <a:bodyPr wrap="square">
            <a:spAutoFit/>
          </a:bodyPr>
          <a:lstStyle/>
          <a:p>
            <a:pPr algn="just"/>
            <a:r>
              <a:rPr lang="pl-PL" sz="1800" dirty="0">
                <a:effectLst/>
                <a:latin typeface="Calibri Light" panose="020F0302020204030204" pitchFamily="34" charset="0"/>
                <a:ea typeface="Times New Roman" panose="02020603050405020304" pitchFamily="18" charset="0"/>
              </a:rPr>
              <a:t>W 2023 roku z budżetu Gminy wydatki na oświatę wyniosły </a:t>
            </a:r>
            <a:r>
              <a:rPr lang="pl-PL" sz="1800" b="1" dirty="0">
                <a:solidFill>
                  <a:srgbClr val="ED7D31"/>
                </a:solidFill>
                <a:effectLst/>
                <a:latin typeface="Calibri Light" panose="020F0302020204030204" pitchFamily="34" charset="0"/>
                <a:ea typeface="Times New Roman" panose="02020603050405020304" pitchFamily="18" charset="0"/>
              </a:rPr>
              <a:t>19 116 004,06 </a:t>
            </a:r>
            <a:r>
              <a:rPr lang="pl-PL" sz="1800" dirty="0">
                <a:effectLst/>
                <a:latin typeface="Calibri Light" panose="020F0302020204030204" pitchFamily="34" charset="0"/>
                <a:ea typeface="Times New Roman" panose="02020603050405020304" pitchFamily="18" charset="0"/>
              </a:rPr>
              <a:t>zł (w tym wydatki inwestycyjne 6 116 086,80 zł) co stanowiło niemal 1/3 wydatków ogółem. Subwencja oświatowa wynosiła </a:t>
            </a:r>
            <a:r>
              <a:rPr lang="pl-PL" sz="1800" b="1" dirty="0">
                <a:solidFill>
                  <a:srgbClr val="ED7D31"/>
                </a:solidFill>
                <a:effectLst/>
                <a:latin typeface="Calibri Light" panose="020F0302020204030204" pitchFamily="34" charset="0"/>
                <a:ea typeface="Times New Roman" panose="02020603050405020304" pitchFamily="18" charset="0"/>
              </a:rPr>
              <a:t>5 370 735,00 zł </a:t>
            </a:r>
            <a:r>
              <a:rPr lang="pl-PL" sz="1800" dirty="0">
                <a:effectLst/>
                <a:latin typeface="Calibri Light" panose="020F0302020204030204" pitchFamily="34" charset="0"/>
                <a:ea typeface="Times New Roman" panose="02020603050405020304" pitchFamily="18" charset="0"/>
              </a:rPr>
              <a:t>i była o ponad 409 tyś. zł wyższa niż w roku poprzednim. Jednostki oświatowe w 2023 r. uzyskały dochody </a:t>
            </a:r>
            <a:br>
              <a:rPr lang="pl-PL" sz="1800" dirty="0">
                <a:effectLst/>
                <a:latin typeface="Calibri Light" panose="020F0302020204030204" pitchFamily="34" charset="0"/>
                <a:ea typeface="Times New Roman" panose="02020603050405020304" pitchFamily="18" charset="0"/>
              </a:rPr>
            </a:br>
            <a:r>
              <a:rPr lang="pl-PL" sz="1800" dirty="0">
                <a:effectLst/>
                <a:latin typeface="Calibri Light" panose="020F0302020204030204" pitchFamily="34" charset="0"/>
                <a:ea typeface="Times New Roman" panose="02020603050405020304" pitchFamily="18" charset="0"/>
              </a:rPr>
              <a:t>w łącznej kwocie 951 691,55 zł. Gmina dołożyła do zadań oświatowych 12 793 577,51 zł. Wydatki inwestycyjne na oświatę </a:t>
            </a:r>
            <a:br>
              <a:rPr lang="pl-PL" sz="1800" dirty="0">
                <a:effectLst/>
                <a:latin typeface="Calibri Light" panose="020F0302020204030204" pitchFamily="34" charset="0"/>
                <a:ea typeface="Times New Roman" panose="02020603050405020304" pitchFamily="18" charset="0"/>
              </a:rPr>
            </a:br>
            <a:r>
              <a:rPr lang="pl-PL" sz="1800" dirty="0">
                <a:effectLst/>
                <a:latin typeface="Calibri Light" panose="020F0302020204030204" pitchFamily="34" charset="0"/>
                <a:ea typeface="Times New Roman" panose="02020603050405020304" pitchFamily="18" charset="0"/>
              </a:rPr>
              <a:t>w 2023 r. wynosiły 6 116 086,80 zł, a w 2022 r. – 287 050,95 zł.</a:t>
            </a:r>
            <a:endParaRPr lang="pl-PL" sz="2000" dirty="0">
              <a:effectLst/>
              <a:latin typeface="Times New Roman" panose="02020603050405020304" pitchFamily="18" charset="0"/>
              <a:ea typeface="Times New Roman" panose="02020603050405020304" pitchFamily="18" charset="0"/>
            </a:endParaRPr>
          </a:p>
        </p:txBody>
      </p:sp>
      <p:sp>
        <p:nvSpPr>
          <p:cNvPr id="17" name="Pole tekstowe 240">
            <a:extLst>
              <a:ext uri="{FF2B5EF4-FFF2-40B4-BE49-F238E27FC236}">
                <a16:creationId xmlns:a16="http://schemas.microsoft.com/office/drawing/2014/main" id="{5413FF8A-AFC5-451D-BC19-A4426AB287C3}"/>
              </a:ext>
            </a:extLst>
          </p:cNvPr>
          <p:cNvSpPr txBox="1"/>
          <p:nvPr/>
        </p:nvSpPr>
        <p:spPr>
          <a:xfrm>
            <a:off x="7374595" y="5972292"/>
            <a:ext cx="3994298" cy="2769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800"/>
              </a:spcAft>
            </a:pPr>
            <a:r>
              <a:rPr lang="pl-PL" dirty="0">
                <a:effectLst/>
                <a:latin typeface="+mj-lt"/>
                <a:ea typeface="Times New Roman" panose="02020603050405020304" pitchFamily="18" charset="0"/>
                <a:cs typeface="Times New Roman" panose="02020603050405020304" pitchFamily="18" charset="0"/>
              </a:rPr>
              <a:t>Źródła wydatków na oświatę w roku 2023</a:t>
            </a:r>
          </a:p>
        </p:txBody>
      </p:sp>
      <p:graphicFrame>
        <p:nvGraphicFramePr>
          <p:cNvPr id="4" name="Wykres 3">
            <a:extLst>
              <a:ext uri="{FF2B5EF4-FFF2-40B4-BE49-F238E27FC236}">
                <a16:creationId xmlns:a16="http://schemas.microsoft.com/office/drawing/2014/main" id="{4768A536-F707-2CEA-F6B3-5E14B73AFC25}"/>
              </a:ext>
            </a:extLst>
          </p:cNvPr>
          <p:cNvGraphicFramePr/>
          <p:nvPr>
            <p:extLst>
              <p:ext uri="{D42A27DB-BD31-4B8C-83A1-F6EECF244321}">
                <p14:modId xmlns:p14="http://schemas.microsoft.com/office/powerpoint/2010/main" val="400108638"/>
              </p:ext>
            </p:extLst>
          </p:nvPr>
        </p:nvGraphicFramePr>
        <p:xfrm>
          <a:off x="7198839" y="297455"/>
          <a:ext cx="4170053" cy="55525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089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7863" y="153818"/>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sp>
        <p:nvSpPr>
          <p:cNvPr id="9" name="pole tekstowe 8">
            <a:extLst>
              <a:ext uri="{FF2B5EF4-FFF2-40B4-BE49-F238E27FC236}">
                <a16:creationId xmlns:a16="http://schemas.microsoft.com/office/drawing/2014/main" id="{4972E2E3-5092-4720-A151-8507220ACCAA}"/>
              </a:ext>
            </a:extLst>
          </p:cNvPr>
          <p:cNvSpPr txBox="1"/>
          <p:nvPr/>
        </p:nvSpPr>
        <p:spPr>
          <a:xfrm>
            <a:off x="859378" y="5813129"/>
            <a:ext cx="6161566" cy="276999"/>
          </a:xfrm>
          <a:prstGeom prst="rect">
            <a:avLst/>
          </a:prstGeom>
          <a:noFill/>
        </p:spPr>
        <p:txBody>
          <a:bodyPr wrap="square">
            <a:spAutoFit/>
          </a:bodyPr>
          <a:lstStyle/>
          <a:p>
            <a:pPr algn="just"/>
            <a:r>
              <a:rPr lang="pl-PL" sz="1200" dirty="0">
                <a:latin typeface="+mj-lt"/>
              </a:rPr>
              <a:t>Wyniki egzaminu klas VIII w kwietniu 2023 roku</a:t>
            </a:r>
          </a:p>
        </p:txBody>
      </p:sp>
      <p:sp>
        <p:nvSpPr>
          <p:cNvPr id="8" name="pole tekstowe 7">
            <a:extLst>
              <a:ext uri="{FF2B5EF4-FFF2-40B4-BE49-F238E27FC236}">
                <a16:creationId xmlns:a16="http://schemas.microsoft.com/office/drawing/2014/main" id="{0ECC1D3C-C8D3-4F26-B5A9-952B0495E125}"/>
              </a:ext>
            </a:extLst>
          </p:cNvPr>
          <p:cNvSpPr txBox="1"/>
          <p:nvPr/>
        </p:nvSpPr>
        <p:spPr>
          <a:xfrm>
            <a:off x="637863" y="1244608"/>
            <a:ext cx="6808456" cy="1200329"/>
          </a:xfrm>
          <a:prstGeom prst="rect">
            <a:avLst/>
          </a:prstGeom>
          <a:noFill/>
        </p:spPr>
        <p:txBody>
          <a:bodyPr wrap="square">
            <a:spAutoFit/>
          </a:bodyPr>
          <a:lstStyle/>
          <a:p>
            <a:pPr algn="just"/>
            <a:r>
              <a:rPr lang="pl-PL" sz="1800" dirty="0">
                <a:effectLst/>
                <a:latin typeface="Calibri Light" panose="020F0302020204030204" pitchFamily="34" charset="0"/>
                <a:ea typeface="Times New Roman" panose="02020603050405020304" pitchFamily="18" charset="0"/>
              </a:rPr>
              <a:t>Na poniższym wykresie zobrazowano wyniki egzaminu klas VIII szkół podstawowych na terenie Gminy, które były przeprowadzone </a:t>
            </a:r>
            <a:br>
              <a:rPr lang="pl-PL" sz="1800" dirty="0">
                <a:effectLst/>
                <a:latin typeface="Calibri Light" panose="020F0302020204030204" pitchFamily="34" charset="0"/>
                <a:ea typeface="Times New Roman" panose="02020603050405020304" pitchFamily="18" charset="0"/>
              </a:rPr>
            </a:br>
            <a:r>
              <a:rPr lang="pl-PL" sz="1800" dirty="0">
                <a:effectLst/>
                <a:latin typeface="Calibri Light" panose="020F0302020204030204" pitchFamily="34" charset="0"/>
                <a:ea typeface="Times New Roman" panose="02020603050405020304" pitchFamily="18" charset="0"/>
              </a:rPr>
              <a:t>w kwietniu 2023 roku, odnosząc je do średnich wyników w powiecie </a:t>
            </a:r>
            <a:br>
              <a:rPr lang="pl-PL" sz="1800" dirty="0">
                <a:effectLst/>
                <a:latin typeface="Calibri Light" panose="020F0302020204030204" pitchFamily="34" charset="0"/>
                <a:ea typeface="Times New Roman" panose="02020603050405020304" pitchFamily="18" charset="0"/>
              </a:rPr>
            </a:br>
            <a:r>
              <a:rPr lang="pl-PL" sz="1800" dirty="0">
                <a:effectLst/>
                <a:latin typeface="Calibri Light" panose="020F0302020204030204" pitchFamily="34" charset="0"/>
                <a:ea typeface="Times New Roman" panose="02020603050405020304" pitchFamily="18" charset="0"/>
              </a:rPr>
              <a:t>i województwie.</a:t>
            </a:r>
            <a:endParaRPr lang="pl-PL" sz="1800" dirty="0">
              <a:effectLst/>
              <a:latin typeface="Times New Roman" panose="02020603050405020304" pitchFamily="18" charset="0"/>
              <a:ea typeface="Times New Roman" panose="02020603050405020304" pitchFamily="18" charset="0"/>
            </a:endParaRPr>
          </a:p>
        </p:txBody>
      </p:sp>
      <p:pic>
        <p:nvPicPr>
          <p:cNvPr id="10" name="Obraz 9">
            <a:extLst>
              <a:ext uri="{FF2B5EF4-FFF2-40B4-BE49-F238E27FC236}">
                <a16:creationId xmlns:a16="http://schemas.microsoft.com/office/drawing/2014/main" id="{ECD6F9EA-A8EC-C750-812E-6C403AC386EF}"/>
              </a:ext>
            </a:extLst>
          </p:cNvPr>
          <p:cNvPicPr>
            <a:picLocks noChangeAspect="1"/>
          </p:cNvPicPr>
          <p:nvPr/>
        </p:nvPicPr>
        <p:blipFill rotWithShape="1">
          <a:blip r:embed="rId2">
            <a:extLst>
              <a:ext uri="{28A0092B-C50C-407E-A947-70E740481C1C}">
                <a14:useLocalDpi xmlns:a14="http://schemas.microsoft.com/office/drawing/2010/main" val="0"/>
              </a:ext>
            </a:extLst>
          </a:blip>
          <a:srcRect l="31666" r="31666"/>
          <a:stretch/>
        </p:blipFill>
        <p:spPr>
          <a:xfrm>
            <a:off x="8839139" y="0"/>
            <a:ext cx="3352861" cy="6858000"/>
          </a:xfrm>
          <a:prstGeom prst="rect">
            <a:avLst/>
          </a:prstGeom>
        </p:spPr>
      </p:pic>
      <p:graphicFrame>
        <p:nvGraphicFramePr>
          <p:cNvPr id="4" name="Wykres 3">
            <a:extLst>
              <a:ext uri="{FF2B5EF4-FFF2-40B4-BE49-F238E27FC236}">
                <a16:creationId xmlns:a16="http://schemas.microsoft.com/office/drawing/2014/main" id="{45021295-71DA-43B9-6E52-BF920D2AA7A0}"/>
              </a:ext>
            </a:extLst>
          </p:cNvPr>
          <p:cNvGraphicFramePr/>
          <p:nvPr>
            <p:extLst>
              <p:ext uri="{D42A27DB-BD31-4B8C-83A1-F6EECF244321}">
                <p14:modId xmlns:p14="http://schemas.microsoft.com/office/powerpoint/2010/main" val="1794154777"/>
              </p:ext>
            </p:extLst>
          </p:nvPr>
        </p:nvGraphicFramePr>
        <p:xfrm>
          <a:off x="727113" y="2644674"/>
          <a:ext cx="6719206" cy="27866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1537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7863" y="153818"/>
            <a:ext cx="5408488" cy="891053"/>
          </a:xfrm>
          <a:noFill/>
        </p:spPr>
        <p:txBody>
          <a:bodyPr>
            <a:normAutofit/>
          </a:bodyPr>
          <a:lstStyle/>
          <a:p>
            <a:pPr algn="l"/>
            <a:r>
              <a:rPr lang="pl-PL" sz="3000" b="1" dirty="0">
                <a:solidFill>
                  <a:srgbClr val="C18243"/>
                </a:solidFill>
                <a:latin typeface="+mn-lt"/>
              </a:rPr>
              <a:t>OŚWIATA I WYCHOWANIE</a:t>
            </a:r>
          </a:p>
        </p:txBody>
      </p:sp>
      <p:sp>
        <p:nvSpPr>
          <p:cNvPr id="8" name="pole tekstowe 7">
            <a:extLst>
              <a:ext uri="{FF2B5EF4-FFF2-40B4-BE49-F238E27FC236}">
                <a16:creationId xmlns:a16="http://schemas.microsoft.com/office/drawing/2014/main" id="{CBE6FC49-99D1-4776-A3D6-7D69F835D20C}"/>
              </a:ext>
            </a:extLst>
          </p:cNvPr>
          <p:cNvSpPr txBox="1"/>
          <p:nvPr/>
        </p:nvSpPr>
        <p:spPr>
          <a:xfrm>
            <a:off x="180663" y="1699084"/>
            <a:ext cx="6943151" cy="584775"/>
          </a:xfrm>
          <a:prstGeom prst="rect">
            <a:avLst/>
          </a:prstGeom>
          <a:noFill/>
        </p:spPr>
        <p:txBody>
          <a:bodyPr wrap="square">
            <a:spAutoFit/>
          </a:bodyPr>
          <a:lstStyle/>
          <a:p>
            <a:r>
              <a:rPr lang="pl-PL" sz="1600" dirty="0">
                <a:effectLst/>
                <a:latin typeface="+mj-lt"/>
                <a:ea typeface="Times New Roman" panose="02020603050405020304" pitchFamily="18" charset="0"/>
              </a:rPr>
              <a:t>Liczba uczniów którzy zakwalifikowali się do konkursów/olimpiad na poziomie powiatowym, wojewódzkim, ogólnopolskim w roku szkolnym 2022/2023. </a:t>
            </a:r>
            <a:endParaRPr lang="pl-PL" sz="1600" dirty="0">
              <a:latin typeface="+mj-lt"/>
            </a:endParaRPr>
          </a:p>
        </p:txBody>
      </p:sp>
      <p:pic>
        <p:nvPicPr>
          <p:cNvPr id="3" name="Obraz 2">
            <a:extLst>
              <a:ext uri="{FF2B5EF4-FFF2-40B4-BE49-F238E27FC236}">
                <a16:creationId xmlns:a16="http://schemas.microsoft.com/office/drawing/2014/main" id="{4BD6CD2D-2488-20A3-B633-4CFDD925DCFC}"/>
              </a:ext>
            </a:extLst>
          </p:cNvPr>
          <p:cNvPicPr>
            <a:picLocks noChangeAspect="1"/>
          </p:cNvPicPr>
          <p:nvPr/>
        </p:nvPicPr>
        <p:blipFill rotWithShape="1">
          <a:blip r:embed="rId2">
            <a:extLst>
              <a:ext uri="{28A0092B-C50C-407E-A947-70E740481C1C}">
                <a14:useLocalDpi xmlns:a14="http://schemas.microsoft.com/office/drawing/2010/main" val="0"/>
              </a:ext>
            </a:extLst>
          </a:blip>
          <a:srcRect l="31666" r="31666"/>
          <a:stretch/>
        </p:blipFill>
        <p:spPr>
          <a:xfrm>
            <a:off x="8839139" y="0"/>
            <a:ext cx="3352861" cy="6858000"/>
          </a:xfrm>
          <a:prstGeom prst="rect">
            <a:avLst/>
          </a:prstGeom>
        </p:spPr>
      </p:pic>
      <p:graphicFrame>
        <p:nvGraphicFramePr>
          <p:cNvPr id="9" name="Tabela 8">
            <a:extLst>
              <a:ext uri="{FF2B5EF4-FFF2-40B4-BE49-F238E27FC236}">
                <a16:creationId xmlns:a16="http://schemas.microsoft.com/office/drawing/2014/main" id="{773F630B-64C6-229C-7ED0-BF8743D64D1C}"/>
              </a:ext>
            </a:extLst>
          </p:cNvPr>
          <p:cNvGraphicFramePr>
            <a:graphicFrameLocks noGrp="1"/>
          </p:cNvGraphicFramePr>
          <p:nvPr>
            <p:extLst>
              <p:ext uri="{D42A27DB-BD31-4B8C-83A1-F6EECF244321}">
                <p14:modId xmlns:p14="http://schemas.microsoft.com/office/powerpoint/2010/main" val="2852902108"/>
              </p:ext>
            </p:extLst>
          </p:nvPr>
        </p:nvGraphicFramePr>
        <p:xfrm>
          <a:off x="505660" y="2821387"/>
          <a:ext cx="7743462" cy="2027310"/>
        </p:xfrm>
        <a:graphic>
          <a:graphicData uri="http://schemas.openxmlformats.org/drawingml/2006/table">
            <a:tbl>
              <a:tblPr firstRow="1" firstCol="1" bandRow="1"/>
              <a:tblGrid>
                <a:gridCol w="3799726">
                  <a:extLst>
                    <a:ext uri="{9D8B030D-6E8A-4147-A177-3AD203B41FA5}">
                      <a16:colId xmlns:a16="http://schemas.microsoft.com/office/drawing/2014/main" val="2165749524"/>
                    </a:ext>
                  </a:extLst>
                </a:gridCol>
                <a:gridCol w="1517922">
                  <a:extLst>
                    <a:ext uri="{9D8B030D-6E8A-4147-A177-3AD203B41FA5}">
                      <a16:colId xmlns:a16="http://schemas.microsoft.com/office/drawing/2014/main" val="3168774358"/>
                    </a:ext>
                  </a:extLst>
                </a:gridCol>
                <a:gridCol w="1212907">
                  <a:extLst>
                    <a:ext uri="{9D8B030D-6E8A-4147-A177-3AD203B41FA5}">
                      <a16:colId xmlns:a16="http://schemas.microsoft.com/office/drawing/2014/main" val="1513838637"/>
                    </a:ext>
                  </a:extLst>
                </a:gridCol>
                <a:gridCol w="1212907">
                  <a:extLst>
                    <a:ext uri="{9D8B030D-6E8A-4147-A177-3AD203B41FA5}">
                      <a16:colId xmlns:a16="http://schemas.microsoft.com/office/drawing/2014/main" val="2818100114"/>
                    </a:ext>
                  </a:extLst>
                </a:gridCol>
              </a:tblGrid>
              <a:tr h="697874">
                <a:tc>
                  <a:txBody>
                    <a:bodyPr/>
                    <a:lstStyle/>
                    <a:p>
                      <a:pPr algn="ctr"/>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Placówka</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Powiatowym</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 </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Wojewódzkim</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 </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400" b="1" dirty="0">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Ogólnopolskim</a:t>
                      </a:r>
                      <a:endParaRPr lang="pl-PL" sz="2000" dirty="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extLst>
                  <a:ext uri="{0D108BD9-81ED-4DB2-BD59-A6C34878D82A}">
                    <a16:rowId xmlns:a16="http://schemas.microsoft.com/office/drawing/2014/main" val="560346589"/>
                  </a:ext>
                </a:extLst>
              </a:tr>
              <a:tr h="332359">
                <a:tc>
                  <a:txBody>
                    <a:bodyPr/>
                    <a:lstStyle/>
                    <a:p>
                      <a:pPr algn="just"/>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Siemianicach</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400">
                          <a:solidFill>
                            <a:srgbClr val="000000"/>
                          </a:solidFill>
                          <a:effectLst/>
                          <a:highlight>
                            <a:srgbClr val="DBB691"/>
                          </a:highlight>
                          <a:latin typeface="Calibri Light" panose="020F0302020204030204" pitchFamily="34" charset="0"/>
                          <a:ea typeface="Times New Roman" panose="02020603050405020304" pitchFamily="18" charset="0"/>
                          <a:cs typeface="Times New Roman" panose="02020603050405020304" pitchFamily="18" charset="0"/>
                        </a:rPr>
                        <a:t>5</a:t>
                      </a:r>
                      <a:endParaRPr lang="pl-PL" sz="20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400">
                          <a:solidFill>
                            <a:srgbClr val="000000"/>
                          </a:solidFill>
                          <a:effectLst/>
                          <a:highlight>
                            <a:srgbClr val="DBB691"/>
                          </a:highlight>
                          <a:latin typeface="Calibri Light" panose="020F0302020204030204" pitchFamily="34" charset="0"/>
                          <a:ea typeface="Times New Roman" panose="02020603050405020304" pitchFamily="18" charset="0"/>
                          <a:cs typeface="Times New Roman" panose="02020603050405020304" pitchFamily="18" charset="0"/>
                        </a:rPr>
                        <a:t>-</a:t>
                      </a:r>
                      <a:endParaRPr lang="pl-PL" sz="20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400">
                          <a:solidFill>
                            <a:srgbClr val="000000"/>
                          </a:solidFill>
                          <a:effectLst/>
                          <a:highlight>
                            <a:srgbClr val="DBB691"/>
                          </a:highlight>
                          <a:latin typeface="Calibri Light" panose="020F0302020204030204" pitchFamily="34" charset="0"/>
                          <a:ea typeface="Times New Roman" panose="02020603050405020304" pitchFamily="18" charset="0"/>
                          <a:cs typeface="Times New Roman" panose="02020603050405020304" pitchFamily="18" charset="0"/>
                        </a:rPr>
                        <a:t>16</a:t>
                      </a:r>
                      <a:endParaRPr lang="pl-PL" sz="20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extLst>
                  <a:ext uri="{0D108BD9-81ED-4DB2-BD59-A6C34878D82A}">
                    <a16:rowId xmlns:a16="http://schemas.microsoft.com/office/drawing/2014/main" val="3163655930"/>
                  </a:ext>
                </a:extLst>
              </a:tr>
              <a:tr h="332359">
                <a:tc>
                  <a:txBody>
                    <a:bodyPr/>
                    <a:lstStyle/>
                    <a:p>
                      <a:pPr algn="just"/>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Szkoła Podstawowa im. Jana Pawła II w Trzebieniu</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4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2</a:t>
                      </a:r>
                      <a:endParaRPr lang="pl-PL" sz="20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4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a:t>
                      </a:r>
                      <a:endParaRPr lang="pl-PL" sz="20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4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a:t>
                      </a:r>
                      <a:endParaRPr lang="pl-PL" sz="20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3547520936"/>
                  </a:ext>
                </a:extLst>
              </a:tr>
              <a:tr h="332359">
                <a:tc>
                  <a:txBody>
                    <a:bodyPr/>
                    <a:lstStyle/>
                    <a:p>
                      <a:pPr algn="just"/>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Opatowie</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400">
                          <a:solidFill>
                            <a:srgbClr val="000000"/>
                          </a:solidFill>
                          <a:effectLst/>
                          <a:highlight>
                            <a:srgbClr val="DBB691"/>
                          </a:highlight>
                          <a:latin typeface="Calibri Light" panose="020F0302020204030204" pitchFamily="34" charset="0"/>
                          <a:ea typeface="Times New Roman" panose="02020603050405020304" pitchFamily="18" charset="0"/>
                          <a:cs typeface="Times New Roman" panose="02020603050405020304" pitchFamily="18" charset="0"/>
                        </a:rPr>
                        <a:t>25</a:t>
                      </a:r>
                      <a:endParaRPr lang="pl-PL" sz="20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400">
                          <a:solidFill>
                            <a:srgbClr val="000000"/>
                          </a:solidFill>
                          <a:effectLst/>
                          <a:highlight>
                            <a:srgbClr val="DBB691"/>
                          </a:highlight>
                          <a:latin typeface="Calibri Light" panose="020F0302020204030204" pitchFamily="34" charset="0"/>
                          <a:ea typeface="Times New Roman" panose="02020603050405020304" pitchFamily="18" charset="0"/>
                          <a:cs typeface="Times New Roman" panose="02020603050405020304" pitchFamily="18" charset="0"/>
                        </a:rPr>
                        <a:t>1</a:t>
                      </a:r>
                      <a:endParaRPr lang="pl-PL" sz="20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tc>
                  <a:txBody>
                    <a:bodyPr/>
                    <a:lstStyle/>
                    <a:p>
                      <a:pPr algn="ctr"/>
                      <a:r>
                        <a:rPr lang="pl-PL" sz="1400">
                          <a:solidFill>
                            <a:srgbClr val="000000"/>
                          </a:solidFill>
                          <a:effectLst/>
                          <a:highlight>
                            <a:srgbClr val="DBB691"/>
                          </a:highlight>
                          <a:latin typeface="Calibri Light" panose="020F0302020204030204" pitchFamily="34" charset="0"/>
                          <a:ea typeface="Times New Roman" panose="02020603050405020304" pitchFamily="18" charset="0"/>
                          <a:cs typeface="Times New Roman" panose="02020603050405020304" pitchFamily="18" charset="0"/>
                        </a:rPr>
                        <a:t>-</a:t>
                      </a:r>
                      <a:endParaRPr lang="pl-PL" sz="2000">
                        <a:effectLst/>
                        <a:highlight>
                          <a:srgbClr val="DBB691"/>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B691"/>
                    </a:solidFill>
                  </a:tcPr>
                </a:tc>
                <a:extLst>
                  <a:ext uri="{0D108BD9-81ED-4DB2-BD59-A6C34878D82A}">
                    <a16:rowId xmlns:a16="http://schemas.microsoft.com/office/drawing/2014/main" val="1866599828"/>
                  </a:ext>
                </a:extLst>
              </a:tr>
              <a:tr h="332359">
                <a:tc>
                  <a:txBody>
                    <a:bodyPr/>
                    <a:lstStyle/>
                    <a:p>
                      <a:pPr algn="just"/>
                      <a:r>
                        <a:rPr lang="pl-PL" sz="1400" b="1">
                          <a:solidFill>
                            <a:srgbClr val="FFFFFF"/>
                          </a:solidFill>
                          <a:effectLst/>
                          <a:highlight>
                            <a:srgbClr val="C18243"/>
                          </a:highlight>
                          <a:latin typeface="Calibri Light" panose="020F0302020204030204" pitchFamily="34" charset="0"/>
                          <a:ea typeface="Times New Roman" panose="02020603050405020304" pitchFamily="18" charset="0"/>
                          <a:cs typeface="Times New Roman" panose="02020603050405020304" pitchFamily="18" charset="0"/>
                        </a:rPr>
                        <a:t>Zespół Szkół w Łęce Opatowskiej</a:t>
                      </a:r>
                      <a:endParaRPr lang="pl-PL" sz="2000">
                        <a:effectLst/>
                        <a:highlight>
                          <a:srgbClr val="C18243"/>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8243"/>
                    </a:solidFill>
                  </a:tcPr>
                </a:tc>
                <a:tc>
                  <a:txBody>
                    <a:bodyPr/>
                    <a:lstStyle/>
                    <a:p>
                      <a:pPr algn="ctr"/>
                      <a:r>
                        <a:rPr lang="pl-PL" sz="14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17</a:t>
                      </a:r>
                      <a:endParaRPr lang="pl-PL" sz="20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40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2</a:t>
                      </a:r>
                      <a:endParaRPr lang="pl-PL" sz="200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tc>
                  <a:txBody>
                    <a:bodyPr/>
                    <a:lstStyle/>
                    <a:p>
                      <a:pPr algn="ctr"/>
                      <a:r>
                        <a:rPr lang="pl-PL" sz="1400" dirty="0">
                          <a:solidFill>
                            <a:srgbClr val="000000"/>
                          </a:solidFill>
                          <a:effectLst/>
                          <a:highlight>
                            <a:srgbClr val="FBE4D5"/>
                          </a:highlight>
                          <a:latin typeface="Calibri Light" panose="020F0302020204030204" pitchFamily="34" charset="0"/>
                          <a:ea typeface="Times New Roman" panose="02020603050405020304" pitchFamily="18" charset="0"/>
                          <a:cs typeface="Times New Roman" panose="02020603050405020304" pitchFamily="18" charset="0"/>
                        </a:rPr>
                        <a:t>1</a:t>
                      </a:r>
                      <a:endParaRPr lang="pl-PL" sz="2000" dirty="0">
                        <a:effectLst/>
                        <a:highlight>
                          <a:srgbClr val="FBE4D5"/>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4D5"/>
                    </a:solidFill>
                  </a:tcPr>
                </a:tc>
                <a:extLst>
                  <a:ext uri="{0D108BD9-81ED-4DB2-BD59-A6C34878D82A}">
                    <a16:rowId xmlns:a16="http://schemas.microsoft.com/office/drawing/2014/main" val="569912110"/>
                  </a:ext>
                </a:extLst>
              </a:tr>
            </a:tbl>
          </a:graphicData>
        </a:graphic>
      </p:graphicFrame>
    </p:spTree>
    <p:extLst>
      <p:ext uri="{BB962C8B-B14F-4D97-AF65-F5344CB8AC3E}">
        <p14:creationId xmlns:p14="http://schemas.microsoft.com/office/powerpoint/2010/main" val="3401028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7863" y="153818"/>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graphicFrame>
        <p:nvGraphicFramePr>
          <p:cNvPr id="5" name="Tabela 4">
            <a:extLst>
              <a:ext uri="{FF2B5EF4-FFF2-40B4-BE49-F238E27FC236}">
                <a16:creationId xmlns:a16="http://schemas.microsoft.com/office/drawing/2014/main" id="{5449B3F4-5198-470D-A0AE-4A0B094A5CFC}"/>
              </a:ext>
            </a:extLst>
          </p:cNvPr>
          <p:cNvGraphicFramePr>
            <a:graphicFrameLocks noGrp="1"/>
          </p:cNvGraphicFramePr>
          <p:nvPr>
            <p:extLst>
              <p:ext uri="{D42A27DB-BD31-4B8C-83A1-F6EECF244321}">
                <p14:modId xmlns:p14="http://schemas.microsoft.com/office/powerpoint/2010/main" val="2187094966"/>
              </p:ext>
            </p:extLst>
          </p:nvPr>
        </p:nvGraphicFramePr>
        <p:xfrm>
          <a:off x="637863" y="2006452"/>
          <a:ext cx="4473200" cy="5602308"/>
        </p:xfrm>
        <a:graphic>
          <a:graphicData uri="http://schemas.openxmlformats.org/drawingml/2006/table">
            <a:tbl>
              <a:tblPr firstRow="1" firstCol="1" bandRow="1"/>
              <a:tblGrid>
                <a:gridCol w="4473200">
                  <a:extLst>
                    <a:ext uri="{9D8B030D-6E8A-4147-A177-3AD203B41FA5}">
                      <a16:colId xmlns:a16="http://schemas.microsoft.com/office/drawing/2014/main" val="3732698597"/>
                    </a:ext>
                  </a:extLst>
                </a:gridCol>
              </a:tblGrid>
              <a:tr h="920517">
                <a:tc>
                  <a:txBody>
                    <a:bodyPr/>
                    <a:lstStyle/>
                    <a:p>
                      <a:pPr algn="r"/>
                      <a:r>
                        <a:rPr lang="pl-PL" sz="1800" dirty="0">
                          <a:solidFill>
                            <a:schemeClr val="tx1"/>
                          </a:solidFill>
                          <a:effectLst/>
                          <a:latin typeface="+mj-lt"/>
                          <a:ea typeface="Times New Roman" panose="02020603050405020304" pitchFamily="18" charset="0"/>
                          <a:cs typeface="Times New Roman" panose="02020603050405020304" pitchFamily="18" charset="0"/>
                        </a:rPr>
                        <a:t>Stypendium za wysokie wyniki </a:t>
                      </a:r>
                    </a:p>
                    <a:p>
                      <a:pPr algn="r"/>
                      <a:r>
                        <a:rPr lang="pl-PL" sz="1800" dirty="0">
                          <a:solidFill>
                            <a:schemeClr val="tx1"/>
                          </a:solidFill>
                          <a:effectLst/>
                          <a:latin typeface="+mj-lt"/>
                          <a:ea typeface="Times New Roman" panose="02020603050405020304" pitchFamily="18" charset="0"/>
                          <a:cs typeface="Times New Roman" panose="02020603050405020304" pitchFamily="18" charset="0"/>
                        </a:rPr>
                        <a:t>w nauce  otrzymało </a:t>
                      </a:r>
                    </a:p>
                    <a:p>
                      <a:pPr algn="r"/>
                      <a:r>
                        <a:rPr lang="pl-PL" sz="1800" b="1" dirty="0">
                          <a:solidFill>
                            <a:srgbClr val="C18243"/>
                          </a:solidFill>
                          <a:effectLst/>
                          <a:latin typeface="+mn-lt"/>
                          <a:ea typeface="Times New Roman" panose="02020603050405020304" pitchFamily="18" charset="0"/>
                          <a:cs typeface="Times New Roman" panose="02020603050405020304" pitchFamily="18" charset="0"/>
                        </a:rPr>
                        <a:t>57 uczniów</a:t>
                      </a:r>
                      <a:endParaRPr lang="pl-PL" sz="1800" dirty="0">
                        <a:solidFill>
                          <a:srgbClr val="C18243"/>
                        </a:solidFill>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275080124"/>
                  </a:ext>
                </a:extLst>
              </a:tr>
              <a:tr h="920517">
                <a:tc>
                  <a:txBody>
                    <a:bodyPr/>
                    <a:lstStyle/>
                    <a:p>
                      <a:pPr algn="r"/>
                      <a:r>
                        <a:rPr lang="pl-PL" sz="1800" dirty="0">
                          <a:solidFill>
                            <a:schemeClr val="tx1"/>
                          </a:solidFill>
                          <a:effectLst/>
                          <a:latin typeface="+mj-lt"/>
                          <a:ea typeface="Times New Roman" panose="02020603050405020304" pitchFamily="18" charset="0"/>
                          <a:cs typeface="Times New Roman" panose="02020603050405020304" pitchFamily="18" charset="0"/>
                        </a:rPr>
                        <a:t>Stypendium przedmiotowe </a:t>
                      </a:r>
                    </a:p>
                    <a:p>
                      <a:pPr algn="r"/>
                      <a:r>
                        <a:rPr lang="pl-PL" sz="1800" dirty="0">
                          <a:solidFill>
                            <a:schemeClr val="tx1"/>
                          </a:solidFill>
                          <a:effectLst/>
                          <a:latin typeface="+mj-lt"/>
                          <a:ea typeface="Times New Roman" panose="02020603050405020304" pitchFamily="18" charset="0"/>
                          <a:cs typeface="Times New Roman" panose="02020603050405020304" pitchFamily="18" charset="0"/>
                        </a:rPr>
                        <a:t>otrzymało </a:t>
                      </a:r>
                    </a:p>
                    <a:p>
                      <a:pPr algn="r"/>
                      <a:r>
                        <a:rPr lang="pl-PL" sz="1800" b="1" dirty="0">
                          <a:solidFill>
                            <a:srgbClr val="C18243"/>
                          </a:solidFill>
                          <a:effectLst/>
                          <a:latin typeface="+mn-lt"/>
                          <a:ea typeface="Times New Roman" panose="02020603050405020304" pitchFamily="18" charset="0"/>
                          <a:cs typeface="Times New Roman" panose="02020603050405020304" pitchFamily="18" charset="0"/>
                        </a:rPr>
                        <a:t>1 uczeń</a:t>
                      </a:r>
                      <a:endParaRPr lang="pl-PL" sz="1800" dirty="0">
                        <a:solidFill>
                          <a:srgbClr val="C18243"/>
                        </a:solidFill>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904403909"/>
                  </a:ext>
                </a:extLst>
              </a:tr>
              <a:tr h="920517">
                <a:tc>
                  <a:txBody>
                    <a:bodyPr/>
                    <a:lstStyle/>
                    <a:p>
                      <a:pPr algn="r"/>
                      <a:r>
                        <a:rPr lang="pl-PL" sz="1800" dirty="0">
                          <a:solidFill>
                            <a:schemeClr val="tx1"/>
                          </a:solidFill>
                          <a:effectLst/>
                          <a:latin typeface="+mj-lt"/>
                          <a:ea typeface="Times New Roman" panose="02020603050405020304" pitchFamily="18" charset="0"/>
                          <a:cs typeface="Times New Roman" panose="02020603050405020304" pitchFamily="18" charset="0"/>
                        </a:rPr>
                        <a:t>Stypendium artystyczne </a:t>
                      </a:r>
                    </a:p>
                    <a:p>
                      <a:pPr algn="r"/>
                      <a:r>
                        <a:rPr lang="pl-PL" sz="1800" dirty="0">
                          <a:solidFill>
                            <a:schemeClr val="tx1"/>
                          </a:solidFill>
                          <a:effectLst/>
                          <a:latin typeface="+mj-lt"/>
                          <a:ea typeface="Times New Roman" panose="02020603050405020304" pitchFamily="18" charset="0"/>
                          <a:cs typeface="Times New Roman" panose="02020603050405020304" pitchFamily="18" charset="0"/>
                        </a:rPr>
                        <a:t>otrzymało </a:t>
                      </a:r>
                    </a:p>
                    <a:p>
                      <a:pPr algn="r"/>
                      <a:r>
                        <a:rPr lang="pl-PL" sz="1800" b="1" dirty="0">
                          <a:solidFill>
                            <a:srgbClr val="C18243"/>
                          </a:solidFill>
                          <a:effectLst/>
                          <a:latin typeface="+mn-lt"/>
                          <a:ea typeface="Times New Roman" panose="02020603050405020304" pitchFamily="18" charset="0"/>
                          <a:cs typeface="Times New Roman" panose="02020603050405020304" pitchFamily="18" charset="0"/>
                        </a:rPr>
                        <a:t>5 uczniów</a:t>
                      </a:r>
                      <a:endParaRPr lang="pl-PL" sz="1800" dirty="0">
                        <a:solidFill>
                          <a:srgbClr val="C18243"/>
                        </a:solidFill>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471491316"/>
                  </a:ext>
                </a:extLst>
              </a:tr>
              <a:tr h="99793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Stypendium za najwyższe wyniki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egzaminu ósmoklasisty otrzymało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srgbClr val="C18243"/>
                          </a:solidFill>
                          <a:effectLst/>
                          <a:uLnTx/>
                          <a:uFillTx/>
                          <a:latin typeface="+mn-lt"/>
                          <a:ea typeface="Times New Roman" panose="02020603050405020304" pitchFamily="18" charset="0"/>
                          <a:cs typeface="Times New Roman" panose="02020603050405020304" pitchFamily="18" charset="0"/>
                        </a:rPr>
                        <a:t>3 uczniów</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srgbClr val="C18243"/>
                        </a:solidFill>
                        <a:effectLst/>
                        <a:uLnTx/>
                        <a:uFillTx/>
                        <a:latin typeface="+mn-lt"/>
                        <a:ea typeface="Times New Roman" panose="02020603050405020304" pitchFamily="18" charset="0"/>
                        <a:cs typeface="Times New Roman" panose="02020603050405020304" pitchFamily="18" charset="0"/>
                      </a:endParaRPr>
                    </a:p>
                    <a:p>
                      <a:pPr algn="r"/>
                      <a:r>
                        <a:rPr lang="pl-PL" sz="1800" dirty="0">
                          <a:solidFill>
                            <a:schemeClr val="tx1"/>
                          </a:solidFill>
                          <a:effectLst/>
                          <a:latin typeface="Calibri Light" panose="020F0302020204030204" pitchFamily="34" charset="0"/>
                          <a:ea typeface="Times New Roman" panose="02020603050405020304" pitchFamily="18" charset="0"/>
                        </a:rPr>
                        <a:t>Stypendium sportowe  otrzymało </a:t>
                      </a:r>
                      <a:endParaRPr lang="pl-PL" sz="1600" dirty="0">
                        <a:solidFill>
                          <a:schemeClr val="tx1"/>
                        </a:solidFill>
                        <a:effectLst/>
                        <a:latin typeface="Times New Roman" panose="02020603050405020304" pitchFamily="18" charset="0"/>
                        <a:ea typeface="Times New Roman" panose="02020603050405020304" pitchFamily="18" charset="0"/>
                      </a:endParaRPr>
                    </a:p>
                    <a:p>
                      <a:pPr algn="r"/>
                      <a:r>
                        <a:rPr lang="pl-PL" sz="1800" b="1" dirty="0">
                          <a:solidFill>
                            <a:srgbClr val="C18243"/>
                          </a:solidFill>
                          <a:effectLst/>
                          <a:latin typeface="Calibri Light" panose="020F0302020204030204" pitchFamily="34" charset="0"/>
                          <a:ea typeface="Times New Roman" panose="02020603050405020304" pitchFamily="18" charset="0"/>
                        </a:rPr>
                        <a:t>39 uczniów</a:t>
                      </a:r>
                      <a:endParaRPr kumimoji="0" lang="pl-PL" sz="1800" b="0" i="0" u="none" strike="noStrike" kern="1200" cap="none" spc="0" normalizeH="0" baseline="0" noProof="0" dirty="0">
                        <a:ln>
                          <a:noFill/>
                        </a:ln>
                        <a:solidFill>
                          <a:srgbClr val="FF9933"/>
                        </a:solidFill>
                        <a:effectLst/>
                        <a:uLnTx/>
                        <a:uFillTx/>
                        <a:latin typeface="+mn-lt"/>
                        <a:ea typeface="Times New Roman" panose="02020603050405020304" pitchFamily="18" charset="0"/>
                        <a:cs typeface="Times New Roman" panose="02020603050405020304" pitchFamily="18" charset="0"/>
                      </a:endParaRPr>
                    </a:p>
                    <a:p>
                      <a:pPr algn="r"/>
                      <a:endParaRPr lang="pl-PL" dirty="0"/>
                    </a:p>
                  </a:txBody>
                  <a:tcPr marL="68580" marR="68580" marT="0" marB="0" anchor="ctr">
                    <a:lnL>
                      <a:noFill/>
                    </a:lnL>
                    <a:lnR>
                      <a:noFill/>
                    </a:lnR>
                    <a:lnT>
                      <a:noFill/>
                    </a:lnT>
                    <a:lnB>
                      <a:noFill/>
                    </a:lnB>
                  </a:tcPr>
                </a:tc>
                <a:extLst>
                  <a:ext uri="{0D108BD9-81ED-4DB2-BD59-A6C34878D82A}">
                    <a16:rowId xmlns:a16="http://schemas.microsoft.com/office/drawing/2014/main" val="1890408681"/>
                  </a:ext>
                </a:extLst>
              </a:tr>
              <a:tr h="920517">
                <a:tc>
                  <a:txBody>
                    <a:bodyPr/>
                    <a:lstStyle/>
                    <a:p>
                      <a:pPr algn="r"/>
                      <a:endParaRPr lang="pl-PL" sz="1800" dirty="0">
                        <a:solidFill>
                          <a:srgbClr val="FF9933"/>
                        </a:solidFill>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24264290"/>
                  </a:ext>
                </a:extLst>
              </a:tr>
            </a:tbl>
          </a:graphicData>
        </a:graphic>
      </p:graphicFrame>
      <p:pic>
        <p:nvPicPr>
          <p:cNvPr id="9" name="Grafika 14" descr="Biret">
            <a:extLst>
              <a:ext uri="{FF2B5EF4-FFF2-40B4-BE49-F238E27FC236}">
                <a16:creationId xmlns:a16="http://schemas.microsoft.com/office/drawing/2014/main" id="{012BAB20-F0F0-4499-95EF-2338F6E18BB8}"/>
              </a:ext>
            </a:extLst>
          </p:cNvPr>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77738" y="4798857"/>
            <a:ext cx="929051" cy="907199"/>
          </a:xfrm>
          <a:prstGeom prst="rect">
            <a:avLst/>
          </a:prstGeom>
        </p:spPr>
      </p:pic>
      <p:pic>
        <p:nvPicPr>
          <p:cNvPr id="10" name="Grafika 21" descr="Notacja muzyczna">
            <a:extLst>
              <a:ext uri="{FF2B5EF4-FFF2-40B4-BE49-F238E27FC236}">
                <a16:creationId xmlns:a16="http://schemas.microsoft.com/office/drawing/2014/main" id="{D40C65FD-F054-482A-B24F-622E32155B35}"/>
              </a:ext>
            </a:extLst>
          </p:cNvPr>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81282" y="3804102"/>
            <a:ext cx="929051" cy="847725"/>
          </a:xfrm>
          <a:prstGeom prst="rect">
            <a:avLst/>
          </a:prstGeom>
        </p:spPr>
      </p:pic>
      <p:pic>
        <p:nvPicPr>
          <p:cNvPr id="12" name="Grafika 15" descr="Kolba">
            <a:extLst>
              <a:ext uri="{FF2B5EF4-FFF2-40B4-BE49-F238E27FC236}">
                <a16:creationId xmlns:a16="http://schemas.microsoft.com/office/drawing/2014/main" id="{BE1D2A03-6479-4B17-B20B-7F96700739AD}"/>
              </a:ext>
            </a:extLst>
          </p:cNvPr>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77738" y="2972515"/>
            <a:ext cx="809625" cy="809625"/>
          </a:xfrm>
          <a:prstGeom prst="rect">
            <a:avLst/>
          </a:prstGeom>
        </p:spPr>
      </p:pic>
      <p:pic>
        <p:nvPicPr>
          <p:cNvPr id="13" name="Grafika 22" descr="Rolka dyplomu">
            <a:extLst>
              <a:ext uri="{FF2B5EF4-FFF2-40B4-BE49-F238E27FC236}">
                <a16:creationId xmlns:a16="http://schemas.microsoft.com/office/drawing/2014/main" id="{31F6C691-0BAB-4760-948F-1BF757A83DAF}"/>
              </a:ext>
            </a:extLst>
          </p:cNvPr>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10361" y="1955798"/>
            <a:ext cx="1071980" cy="1047906"/>
          </a:xfrm>
          <a:prstGeom prst="rect">
            <a:avLst/>
          </a:prstGeom>
        </p:spPr>
      </p:pic>
      <p:sp>
        <p:nvSpPr>
          <p:cNvPr id="14" name="pole tekstowe 13">
            <a:extLst>
              <a:ext uri="{FF2B5EF4-FFF2-40B4-BE49-F238E27FC236}">
                <a16:creationId xmlns:a16="http://schemas.microsoft.com/office/drawing/2014/main" id="{E8E73E03-2390-43D8-AA8F-A34ECA257FBF}"/>
              </a:ext>
            </a:extLst>
          </p:cNvPr>
          <p:cNvSpPr txBox="1"/>
          <p:nvPr/>
        </p:nvSpPr>
        <p:spPr>
          <a:xfrm>
            <a:off x="395693" y="1292320"/>
            <a:ext cx="8354901" cy="380938"/>
          </a:xfrm>
          <a:prstGeom prst="rect">
            <a:avLst/>
          </a:prstGeom>
          <a:noFill/>
        </p:spPr>
        <p:txBody>
          <a:bodyPr wrap="square">
            <a:spAutoFit/>
          </a:bodyPr>
          <a:lstStyle/>
          <a:p>
            <a:pPr>
              <a:lnSpc>
                <a:spcPct val="150000"/>
              </a:lnSpc>
            </a:pPr>
            <a:r>
              <a:rPr lang="pl-PL" sz="1400" dirty="0">
                <a:effectLst/>
                <a:latin typeface="Calibri Light" panose="020F0302020204030204" pitchFamily="34" charset="0"/>
                <a:ea typeface="Times New Roman" panose="02020603050405020304" pitchFamily="18" charset="0"/>
              </a:rPr>
              <a:t>Najzdolniejsi uczniowie z terenu Gminy mogli w 2023 roku liczyć na otrzymanie stypendium za wyniki w nauce. </a:t>
            </a:r>
            <a:endParaRPr lang="pl-PL" sz="1600" dirty="0">
              <a:effectLst/>
              <a:latin typeface="Times New Roman" panose="02020603050405020304" pitchFamily="18" charset="0"/>
              <a:ea typeface="Times New Roman" panose="02020603050405020304" pitchFamily="18" charset="0"/>
            </a:endParaRPr>
          </a:p>
        </p:txBody>
      </p:sp>
      <p:pic>
        <p:nvPicPr>
          <p:cNvPr id="15" name="Obraz 14">
            <a:extLst>
              <a:ext uri="{FF2B5EF4-FFF2-40B4-BE49-F238E27FC236}">
                <a16:creationId xmlns:a16="http://schemas.microsoft.com/office/drawing/2014/main" id="{B01B3A19-A1E7-706B-A931-9C68671A6255}"/>
              </a:ext>
            </a:extLst>
          </p:cNvPr>
          <p:cNvPicPr>
            <a:picLocks noChangeAspect="1"/>
          </p:cNvPicPr>
          <p:nvPr/>
        </p:nvPicPr>
        <p:blipFill rotWithShape="1">
          <a:blip r:embed="rId10">
            <a:extLst>
              <a:ext uri="{28A0092B-C50C-407E-A947-70E740481C1C}">
                <a14:useLocalDpi xmlns:a14="http://schemas.microsoft.com/office/drawing/2010/main" val="0"/>
              </a:ext>
            </a:extLst>
          </a:blip>
          <a:srcRect l="31666" r="31666"/>
          <a:stretch/>
        </p:blipFill>
        <p:spPr>
          <a:xfrm>
            <a:off x="8839139" y="0"/>
            <a:ext cx="3352861" cy="6858000"/>
          </a:xfrm>
          <a:prstGeom prst="rect">
            <a:avLst/>
          </a:prstGeom>
        </p:spPr>
      </p:pic>
      <p:pic>
        <p:nvPicPr>
          <p:cNvPr id="4" name="Grafika 4" descr="Piłka nożna z wypełnieniem pełnym">
            <a:extLst>
              <a:ext uri="{FF2B5EF4-FFF2-40B4-BE49-F238E27FC236}">
                <a16:creationId xmlns:a16="http://schemas.microsoft.com/office/drawing/2014/main" id="{1B546E17-603B-DB09-00D5-0F14150E73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72963" y="5706056"/>
            <a:ext cx="914400" cy="914400"/>
          </a:xfrm>
          <a:prstGeom prst="rect">
            <a:avLst/>
          </a:prstGeom>
        </p:spPr>
      </p:pic>
    </p:spTree>
    <p:extLst>
      <p:ext uri="{BB962C8B-B14F-4D97-AF65-F5344CB8AC3E}">
        <p14:creationId xmlns:p14="http://schemas.microsoft.com/office/powerpoint/2010/main" val="3020589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7863" y="153818"/>
            <a:ext cx="5408488" cy="891053"/>
          </a:xfrm>
          <a:noFill/>
        </p:spPr>
        <p:txBody>
          <a:bodyPr>
            <a:normAutofit fontScale="90000"/>
          </a:bodyPr>
          <a:lstStyle/>
          <a:p>
            <a:pPr algn="l"/>
            <a:r>
              <a:rPr lang="pl-PL" sz="3000" b="1" dirty="0">
                <a:solidFill>
                  <a:srgbClr val="C18243"/>
                </a:solidFill>
                <a:latin typeface="+mn-lt"/>
              </a:rPr>
              <a:t>OŚWIATA, WYCHOWANIE I OPIEKA NAD DZIEĆMI DO LAT TRZECH</a:t>
            </a:r>
          </a:p>
        </p:txBody>
      </p:sp>
      <p:sp>
        <p:nvSpPr>
          <p:cNvPr id="8" name="pole tekstowe 7">
            <a:extLst>
              <a:ext uri="{FF2B5EF4-FFF2-40B4-BE49-F238E27FC236}">
                <a16:creationId xmlns:a16="http://schemas.microsoft.com/office/drawing/2014/main" id="{CBE6FC49-99D1-4776-A3D6-7D69F835D20C}"/>
              </a:ext>
            </a:extLst>
          </p:cNvPr>
          <p:cNvSpPr txBox="1"/>
          <p:nvPr/>
        </p:nvSpPr>
        <p:spPr>
          <a:xfrm>
            <a:off x="180663" y="1699084"/>
            <a:ext cx="6943151" cy="338554"/>
          </a:xfrm>
          <a:prstGeom prst="rect">
            <a:avLst/>
          </a:prstGeom>
          <a:noFill/>
        </p:spPr>
        <p:txBody>
          <a:bodyPr wrap="square">
            <a:spAutoFit/>
          </a:bodyPr>
          <a:lstStyle/>
          <a:p>
            <a:pPr algn="just"/>
            <a:r>
              <a:rPr lang="pl-PL" sz="1600" dirty="0">
                <a:effectLst/>
                <a:latin typeface="+mj-lt"/>
                <a:ea typeface="Times New Roman" panose="02020603050405020304" pitchFamily="18" charset="0"/>
              </a:rPr>
              <a:t>Żłobki na terenie Gminy Łęka Opatowska</a:t>
            </a:r>
            <a:endParaRPr lang="pl-PL" sz="1600" dirty="0">
              <a:latin typeface="+mj-lt"/>
            </a:endParaRPr>
          </a:p>
        </p:txBody>
      </p:sp>
      <p:pic>
        <p:nvPicPr>
          <p:cNvPr id="7" name="Obraz 6">
            <a:extLst>
              <a:ext uri="{FF2B5EF4-FFF2-40B4-BE49-F238E27FC236}">
                <a16:creationId xmlns:a16="http://schemas.microsoft.com/office/drawing/2014/main" id="{96375B3A-75C4-CB16-B0C9-EA17FBFE8F35}"/>
              </a:ext>
            </a:extLst>
          </p:cNvPr>
          <p:cNvPicPr>
            <a:picLocks noChangeAspect="1"/>
          </p:cNvPicPr>
          <p:nvPr/>
        </p:nvPicPr>
        <p:blipFill rotWithShape="1">
          <a:blip r:embed="rId2">
            <a:extLst>
              <a:ext uri="{28A0092B-C50C-407E-A947-70E740481C1C}">
                <a14:useLocalDpi xmlns:a14="http://schemas.microsoft.com/office/drawing/2010/main" val="0"/>
              </a:ext>
            </a:extLst>
          </a:blip>
          <a:srcRect l="31666" r="31666"/>
          <a:stretch/>
        </p:blipFill>
        <p:spPr>
          <a:xfrm>
            <a:off x="8839139" y="0"/>
            <a:ext cx="3352861" cy="6858000"/>
          </a:xfrm>
          <a:prstGeom prst="rect">
            <a:avLst/>
          </a:prstGeom>
        </p:spPr>
      </p:pic>
      <p:pic>
        <p:nvPicPr>
          <p:cNvPr id="4" name="Obraz 3">
            <a:extLst>
              <a:ext uri="{FF2B5EF4-FFF2-40B4-BE49-F238E27FC236}">
                <a16:creationId xmlns:a16="http://schemas.microsoft.com/office/drawing/2014/main" id="{6E542EC7-D5D4-DA17-FEFB-E20DC529B3D9}"/>
              </a:ext>
            </a:extLst>
          </p:cNvPr>
          <p:cNvPicPr>
            <a:picLocks noChangeAspect="1"/>
          </p:cNvPicPr>
          <p:nvPr/>
        </p:nvPicPr>
        <p:blipFill>
          <a:blip r:embed="rId3"/>
          <a:stretch>
            <a:fillRect/>
          </a:stretch>
        </p:blipFill>
        <p:spPr>
          <a:xfrm>
            <a:off x="180663" y="2938072"/>
            <a:ext cx="8308589" cy="2102358"/>
          </a:xfrm>
          <a:prstGeom prst="rect">
            <a:avLst/>
          </a:prstGeom>
        </p:spPr>
      </p:pic>
      <p:pic>
        <p:nvPicPr>
          <p:cNvPr id="3" name="Grafika 2" descr="Dziecko z wypełnieniem pełnym">
            <a:extLst>
              <a:ext uri="{FF2B5EF4-FFF2-40B4-BE49-F238E27FC236}">
                <a16:creationId xmlns:a16="http://schemas.microsoft.com/office/drawing/2014/main" id="{93968827-E224-C63F-D750-4CAC3D2125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2086" y="5336140"/>
            <a:ext cx="914400" cy="914400"/>
          </a:xfrm>
          <a:prstGeom prst="rect">
            <a:avLst/>
          </a:prstGeom>
        </p:spPr>
      </p:pic>
      <p:pic>
        <p:nvPicPr>
          <p:cNvPr id="5" name="Grafika 4" descr="Raczkujące niemowlę z wypełnieniem pełnym">
            <a:extLst>
              <a:ext uri="{FF2B5EF4-FFF2-40B4-BE49-F238E27FC236}">
                <a16:creationId xmlns:a16="http://schemas.microsoft.com/office/drawing/2014/main" id="{10143D7B-D02C-C327-57B0-1FFFB8979B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15310" y="5273064"/>
            <a:ext cx="1016478" cy="1016478"/>
          </a:xfrm>
          <a:prstGeom prst="rect">
            <a:avLst/>
          </a:prstGeom>
        </p:spPr>
      </p:pic>
      <p:pic>
        <p:nvPicPr>
          <p:cNvPr id="6" name="Grafika 5" descr="Dziecko z wypełnieniem pełnym">
            <a:extLst>
              <a:ext uri="{FF2B5EF4-FFF2-40B4-BE49-F238E27FC236}">
                <a16:creationId xmlns:a16="http://schemas.microsoft.com/office/drawing/2014/main" id="{040DED88-E5E2-35F8-B848-8B6E2C7985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2418" y="5375142"/>
            <a:ext cx="914400" cy="914400"/>
          </a:xfrm>
          <a:prstGeom prst="rect">
            <a:avLst/>
          </a:prstGeom>
        </p:spPr>
      </p:pic>
      <p:pic>
        <p:nvPicPr>
          <p:cNvPr id="9" name="Grafika 8" descr="Raczkujące niemowlę z wypełnieniem pełnym">
            <a:extLst>
              <a:ext uri="{FF2B5EF4-FFF2-40B4-BE49-F238E27FC236}">
                <a16:creationId xmlns:a16="http://schemas.microsoft.com/office/drawing/2014/main" id="{193EF7F9-EF20-2D46-0074-F0668FFDAD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47448" y="5343964"/>
            <a:ext cx="1016478" cy="1016478"/>
          </a:xfrm>
          <a:prstGeom prst="rect">
            <a:avLst/>
          </a:prstGeom>
        </p:spPr>
      </p:pic>
    </p:spTree>
    <p:extLst>
      <p:ext uri="{BB962C8B-B14F-4D97-AF65-F5344CB8AC3E}">
        <p14:creationId xmlns:p14="http://schemas.microsoft.com/office/powerpoint/2010/main" val="3436337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4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stokąt 7">
            <a:extLst>
              <a:ext uri="{FF2B5EF4-FFF2-40B4-BE49-F238E27FC236}">
                <a16:creationId xmlns:a16="http://schemas.microsoft.com/office/drawing/2014/main" id="{904EEDEE-D51B-4171-B04C-5FCD55CD37A4}"/>
              </a:ext>
            </a:extLst>
          </p:cNvPr>
          <p:cNvSpPr/>
          <p:nvPr/>
        </p:nvSpPr>
        <p:spPr>
          <a:xfrm>
            <a:off x="411480" y="987552"/>
            <a:ext cx="4485861" cy="1088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1" dirty="0">
                <a:solidFill>
                  <a:srgbClr val="323E4F"/>
                </a:solidFill>
                <a:ea typeface="+mj-ea"/>
                <a:cs typeface="+mj-cs"/>
              </a:rPr>
              <a:t>PODSTAWA PRAWNA</a:t>
            </a:r>
          </a:p>
        </p:txBody>
      </p:sp>
      <p:sp>
        <p:nvSpPr>
          <p:cNvPr id="56" name="Rectangle 5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Rectangle 5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Prostokąt 8">
            <a:extLst>
              <a:ext uri="{FF2B5EF4-FFF2-40B4-BE49-F238E27FC236}">
                <a16:creationId xmlns:a16="http://schemas.microsoft.com/office/drawing/2014/main" id="{C56E9355-6793-40A1-A192-6BD706138684}"/>
              </a:ext>
            </a:extLst>
          </p:cNvPr>
          <p:cNvSpPr/>
          <p:nvPr/>
        </p:nvSpPr>
        <p:spPr>
          <a:xfrm>
            <a:off x="398493" y="2304288"/>
            <a:ext cx="5931970" cy="3993865"/>
          </a:xfrm>
          <a:prstGeom prst="rect">
            <a:avLst/>
          </a:prstGeom>
        </p:spPr>
        <p:txBody>
          <a:bodyPr vert="horz" lIns="91440" tIns="45720" rIns="91440" bIns="45720" rtlCol="0" anchor="t">
            <a:noAutofit/>
          </a:bodyPr>
          <a:lstStyle/>
          <a:p>
            <a:pPr algn="just"/>
            <a:r>
              <a:rPr lang="pl-PL" sz="1600" dirty="0">
                <a:effectLst/>
                <a:latin typeface="+mj-lt"/>
                <a:ea typeface="Times New Roman" panose="02020603050405020304" pitchFamily="18" charset="0"/>
              </a:rPr>
              <a:t>W związku z ustawą z dnia 11 stycznia 2018 roku o zmianie niektórych ustaw w celu zwiększenia udziału obywateli w procesie wybierania, funkcjonowania i kontrolowania niektórych organów publicznych do ustawy z dnia 8 marca 1990 roku o samorządzie gminnym wprowadzono nową instytucję prawną – Raport o stanie Gminy.</a:t>
            </a:r>
          </a:p>
          <a:p>
            <a:pPr algn="just"/>
            <a:r>
              <a:rPr lang="pl-PL" sz="1600" dirty="0">
                <a:effectLst/>
                <a:latin typeface="+mj-lt"/>
                <a:ea typeface="Times New Roman" panose="02020603050405020304" pitchFamily="18" charset="0"/>
              </a:rPr>
              <a:t> </a:t>
            </a:r>
          </a:p>
          <a:p>
            <a:pPr algn="just"/>
            <a:r>
              <a:rPr lang="pl-PL" sz="1600" dirty="0">
                <a:effectLst/>
                <a:latin typeface="+mj-lt"/>
                <a:ea typeface="Times New Roman" panose="02020603050405020304" pitchFamily="18" charset="0"/>
              </a:rPr>
              <a:t>Raport o stanie Gminy przedstawia co roku Wójt Radzie Gminy nie później niż do 31 maja. Obejmuje on podsumowanie działalności Wójta w roku poprzednim, w szczególności realizację polityk, programów i strategii oraz uchwał Rady Gminy i funduszu sołeckiego.</a:t>
            </a:r>
          </a:p>
          <a:p>
            <a:pPr algn="just"/>
            <a:r>
              <a:rPr lang="pl-PL" sz="1600" dirty="0">
                <a:effectLst/>
                <a:latin typeface="+mj-lt"/>
                <a:ea typeface="Times New Roman" panose="02020603050405020304" pitchFamily="18" charset="0"/>
              </a:rPr>
              <a:t> </a:t>
            </a:r>
          </a:p>
          <a:p>
            <a:pPr algn="just"/>
            <a:r>
              <a:rPr lang="pl-PL" sz="1600" dirty="0">
                <a:effectLst/>
                <a:latin typeface="+mj-lt"/>
                <a:ea typeface="Times New Roman" panose="02020603050405020304" pitchFamily="18" charset="0"/>
              </a:rPr>
              <a:t>Raport o stanie Gminy rozpatrywany jest podczas sesji, na której podejmowana jest uchwała w sprawie udzielenia lub nieudzielenia absolutorium Wójtowi. Rozpatrywany jest on w pierwszej kolejności,              a etap debaty kończy się przeprowadzeniem głosowania nad udzieleniem Wójtowi wotum zaufania.</a:t>
            </a:r>
          </a:p>
          <a:p>
            <a:pPr algn="just"/>
            <a:r>
              <a:rPr lang="pl-PL" sz="1600" dirty="0">
                <a:effectLst/>
                <a:latin typeface="+mj-lt"/>
                <a:ea typeface="Times New Roman" panose="02020603050405020304" pitchFamily="18" charset="0"/>
              </a:rPr>
              <a:t> </a:t>
            </a:r>
          </a:p>
        </p:txBody>
      </p:sp>
      <p:pic>
        <p:nvPicPr>
          <p:cNvPr id="10" name="Obraz 9">
            <a:extLst>
              <a:ext uri="{FF2B5EF4-FFF2-40B4-BE49-F238E27FC236}">
                <a16:creationId xmlns:a16="http://schemas.microsoft.com/office/drawing/2014/main" id="{B8856792-8B1B-46DB-9052-16AC13487D76}"/>
              </a:ext>
            </a:extLst>
          </p:cNvPr>
          <p:cNvPicPr/>
          <p:nvPr/>
        </p:nvPicPr>
        <p:blipFill rotWithShape="1">
          <a:blip r:embed="rId3">
            <a:extLst>
              <a:ext uri="{28A0092B-C50C-407E-A947-70E740481C1C}">
                <a14:useLocalDpi xmlns:a14="http://schemas.microsoft.com/office/drawing/2010/main" val="0"/>
              </a:ext>
            </a:extLst>
          </a:blip>
          <a:srcRect l="19206" r="19206"/>
          <a:stretch/>
        </p:blipFill>
        <p:spPr bwMode="auto">
          <a:xfrm>
            <a:off x="6529754" y="0"/>
            <a:ext cx="5662246" cy="6886924"/>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85301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87512" y="480546"/>
            <a:ext cx="5408488" cy="891053"/>
          </a:xfrm>
          <a:noFill/>
        </p:spPr>
        <p:txBody>
          <a:bodyPr>
            <a:noAutofit/>
          </a:bodyPr>
          <a:lstStyle/>
          <a:p>
            <a:pPr algn="l"/>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POMOC SPOŁECZNA</a:t>
            </a:r>
          </a:p>
        </p:txBody>
      </p:sp>
      <p:sp>
        <p:nvSpPr>
          <p:cNvPr id="10" name="pole tekstowe 9">
            <a:extLst>
              <a:ext uri="{FF2B5EF4-FFF2-40B4-BE49-F238E27FC236}">
                <a16:creationId xmlns:a16="http://schemas.microsoft.com/office/drawing/2014/main" id="{0D8BAA09-C96B-444E-ACE3-8EB9A771F505}"/>
              </a:ext>
            </a:extLst>
          </p:cNvPr>
          <p:cNvSpPr txBox="1"/>
          <p:nvPr/>
        </p:nvSpPr>
        <p:spPr>
          <a:xfrm>
            <a:off x="795125" y="1722961"/>
            <a:ext cx="7147035" cy="338554"/>
          </a:xfrm>
          <a:prstGeom prst="rect">
            <a:avLst/>
          </a:prstGeom>
          <a:noFill/>
        </p:spPr>
        <p:txBody>
          <a:bodyPr wrap="square">
            <a:spAutoFit/>
          </a:bodyPr>
          <a:lstStyle/>
          <a:p>
            <a:r>
              <a:rPr lang="pl-PL" sz="1600" dirty="0">
                <a:effectLst/>
                <a:latin typeface="+mj-lt"/>
                <a:ea typeface="Times New Roman" panose="02020603050405020304" pitchFamily="18" charset="0"/>
              </a:rPr>
              <a:t>Źródła finansowania wydatków Gminnego Ośrodka Pomocy Społecznej w 2023 roku</a:t>
            </a:r>
            <a:endParaRPr lang="pl-PL" sz="1600" dirty="0">
              <a:latin typeface="+mj-lt"/>
            </a:endParaRPr>
          </a:p>
        </p:txBody>
      </p:sp>
      <p:sp>
        <p:nvSpPr>
          <p:cNvPr id="16" name="Pole tekstowe 26">
            <a:extLst>
              <a:ext uri="{FF2B5EF4-FFF2-40B4-BE49-F238E27FC236}">
                <a16:creationId xmlns:a16="http://schemas.microsoft.com/office/drawing/2014/main" id="{2DF4A5C9-2874-4B91-8552-779AD6ADFC73}"/>
              </a:ext>
            </a:extLst>
          </p:cNvPr>
          <p:cNvSpPr txBox="1">
            <a:spLocks noChangeArrowheads="1"/>
          </p:cNvSpPr>
          <p:nvPr/>
        </p:nvSpPr>
        <p:spPr bwMode="auto">
          <a:xfrm>
            <a:off x="8668736" y="3885099"/>
            <a:ext cx="2619375" cy="106680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ctr"/>
            <a: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463 osoby</a:t>
            </a:r>
            <a:b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skorzystały z pomocy </a:t>
            </a:r>
            <a:b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8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społecznej w 2023 roku</a:t>
            </a:r>
            <a:endParaRPr lang="pl-PL" sz="1800" dirty="0">
              <a:effectLst/>
              <a:latin typeface="Times New Roman" panose="02020603050405020304" pitchFamily="18" charset="0"/>
              <a:ea typeface="Times New Roman" panose="02020603050405020304" pitchFamily="18" charset="0"/>
            </a:endParaRPr>
          </a:p>
        </p:txBody>
      </p:sp>
      <p:pic>
        <p:nvPicPr>
          <p:cNvPr id="19" name="Grafika 18" descr="Grupa z wypełnieniem pełnym">
            <a:extLst>
              <a:ext uri="{FF2B5EF4-FFF2-40B4-BE49-F238E27FC236}">
                <a16:creationId xmlns:a16="http://schemas.microsoft.com/office/drawing/2014/main" id="{F7EA168A-09B2-4788-929F-AFB59E3544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1992" y="1976470"/>
            <a:ext cx="1992861" cy="1992861"/>
          </a:xfrm>
          <a:prstGeom prst="rect">
            <a:avLst/>
          </a:prstGeom>
        </p:spPr>
      </p:pic>
      <p:graphicFrame>
        <p:nvGraphicFramePr>
          <p:cNvPr id="4" name="Wykres 3">
            <a:extLst>
              <a:ext uri="{FF2B5EF4-FFF2-40B4-BE49-F238E27FC236}">
                <a16:creationId xmlns:a16="http://schemas.microsoft.com/office/drawing/2014/main" id="{0101E468-9065-2596-1DF4-A872C1E9D66E}"/>
              </a:ext>
            </a:extLst>
          </p:cNvPr>
          <p:cNvGraphicFramePr/>
          <p:nvPr>
            <p:extLst>
              <p:ext uri="{D42A27DB-BD31-4B8C-83A1-F6EECF244321}">
                <p14:modId xmlns:p14="http://schemas.microsoft.com/office/powerpoint/2010/main" val="2314593031"/>
              </p:ext>
            </p:extLst>
          </p:nvPr>
        </p:nvGraphicFramePr>
        <p:xfrm>
          <a:off x="903889" y="2061516"/>
          <a:ext cx="6620631" cy="40197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4449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557503" y="212514"/>
            <a:ext cx="7754739" cy="891053"/>
          </a:xfrm>
          <a:noFill/>
        </p:spPr>
        <p:txBody>
          <a:bodyPr>
            <a:noAutofit/>
          </a:bodyPr>
          <a:lstStyle/>
          <a:p>
            <a:pPr algn="l"/>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POMOC SPOŁECZNA</a:t>
            </a:r>
          </a:p>
        </p:txBody>
      </p:sp>
      <p:grpSp>
        <p:nvGrpSpPr>
          <p:cNvPr id="7" name="Grupa 6">
            <a:extLst>
              <a:ext uri="{FF2B5EF4-FFF2-40B4-BE49-F238E27FC236}">
                <a16:creationId xmlns:a16="http://schemas.microsoft.com/office/drawing/2014/main" id="{ECE03C68-A484-4A10-980D-326F5B405FDD}"/>
              </a:ext>
            </a:extLst>
          </p:cNvPr>
          <p:cNvGrpSpPr/>
          <p:nvPr/>
        </p:nvGrpSpPr>
        <p:grpSpPr>
          <a:xfrm>
            <a:off x="807435" y="1270640"/>
            <a:ext cx="8800564" cy="1755056"/>
            <a:chOff x="167256" y="-71260"/>
            <a:chExt cx="3846184" cy="1581491"/>
          </a:xfrm>
        </p:grpSpPr>
        <p:sp>
          <p:nvSpPr>
            <p:cNvPr id="8" name="Pole tekstowe 2">
              <a:extLst>
                <a:ext uri="{FF2B5EF4-FFF2-40B4-BE49-F238E27FC236}">
                  <a16:creationId xmlns:a16="http://schemas.microsoft.com/office/drawing/2014/main" id="{4C1DE994-D731-4EFE-9E07-2DBFF95CFCCC}"/>
                </a:ext>
              </a:extLst>
            </p:cNvPr>
            <p:cNvSpPr txBox="1">
              <a:spLocks noChangeArrowheads="1"/>
            </p:cNvSpPr>
            <p:nvPr/>
          </p:nvSpPr>
          <p:spPr bwMode="auto">
            <a:xfrm>
              <a:off x="927340" y="-71260"/>
              <a:ext cx="3086100" cy="9334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50000"/>
                </a:lnSpc>
              </a:pPr>
              <a:r>
                <a:rPr lang="pl-PL" b="1" dirty="0">
                  <a:effectLst/>
                  <a:ea typeface="Times New Roman" panose="02020603050405020304" pitchFamily="18" charset="0"/>
                  <a:cs typeface="Times New Roman" panose="02020603050405020304" pitchFamily="18" charset="0"/>
                </a:rPr>
                <a:t>Posiłek w domu i w szkole</a:t>
              </a:r>
            </a:p>
            <a:p>
              <a:pPr algn="ctr">
                <a:lnSpc>
                  <a:spcPct val="150000"/>
                </a:lnSpc>
              </a:pPr>
              <a:r>
                <a:rPr lang="pl-PL" b="1" dirty="0">
                  <a:effectLst/>
                  <a:ea typeface="Times New Roman" panose="02020603050405020304" pitchFamily="18" charset="0"/>
                  <a:cs typeface="Times New Roman" panose="02020603050405020304" pitchFamily="18" charset="0"/>
                </a:rPr>
                <a:t>34 269,00 zł</a:t>
              </a:r>
            </a:p>
            <a:p>
              <a:pPr algn="ctr">
                <a:lnSpc>
                  <a:spcPct val="150000"/>
                </a:lnSpc>
              </a:pPr>
              <a:r>
                <a:rPr lang="pl-PL" b="1" dirty="0">
                  <a:effectLst/>
                  <a:ea typeface="Times New Roman" panose="02020603050405020304" pitchFamily="18" charset="0"/>
                  <a:cs typeface="Times New Roman" panose="02020603050405020304" pitchFamily="18" charset="0"/>
                </a:rPr>
                <a:t>5 092 posiłki</a:t>
              </a:r>
            </a:p>
          </p:txBody>
        </p:sp>
        <p:pic>
          <p:nvPicPr>
            <p:cNvPr id="9" name="Grafika 27" descr="Widelec i nóż">
              <a:extLst>
                <a:ext uri="{FF2B5EF4-FFF2-40B4-BE49-F238E27FC236}">
                  <a16:creationId xmlns:a16="http://schemas.microsoft.com/office/drawing/2014/main" id="{FD573703-AB3A-49BD-98E8-D5CF80B1EC4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256" y="-69784"/>
              <a:ext cx="681946" cy="1580015"/>
            </a:xfrm>
            <a:prstGeom prst="rect">
              <a:avLst/>
            </a:prstGeom>
          </p:spPr>
        </p:pic>
      </p:grpSp>
      <p:sp>
        <p:nvSpPr>
          <p:cNvPr id="10" name="Pole tekstowe 2">
            <a:extLst>
              <a:ext uri="{FF2B5EF4-FFF2-40B4-BE49-F238E27FC236}">
                <a16:creationId xmlns:a16="http://schemas.microsoft.com/office/drawing/2014/main" id="{DE6E9AED-93E0-45E0-BC57-70690C130DBB}"/>
              </a:ext>
            </a:extLst>
          </p:cNvPr>
          <p:cNvSpPr txBox="1">
            <a:spLocks noChangeArrowheads="1"/>
          </p:cNvSpPr>
          <p:nvPr/>
        </p:nvSpPr>
        <p:spPr bwMode="auto">
          <a:xfrm>
            <a:off x="4079817" y="3222917"/>
            <a:ext cx="4007377" cy="8382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50000"/>
              </a:lnSpc>
            </a:pPr>
            <a:r>
              <a:rPr lang="pl-PL" b="1" dirty="0">
                <a:effectLst/>
                <a:ea typeface="Times New Roman" panose="02020603050405020304" pitchFamily="18" charset="0"/>
                <a:cs typeface="Times New Roman" panose="02020603050405020304" pitchFamily="18" charset="0"/>
              </a:rPr>
              <a:t>Pobyt 3 dzieci w rodzinie zastępczej </a:t>
            </a:r>
            <a:endParaRPr lang="pl-PL" b="1" dirty="0">
              <a:effectLst/>
              <a:ea typeface="Times New Roman" panose="02020603050405020304" pitchFamily="18" charset="0"/>
            </a:endParaRPr>
          </a:p>
          <a:p>
            <a:pPr algn="ctr">
              <a:lnSpc>
                <a:spcPct val="150000"/>
              </a:lnSpc>
            </a:pPr>
            <a:r>
              <a:rPr lang="pl-PL" b="1" dirty="0">
                <a:effectLst/>
                <a:ea typeface="Times New Roman" panose="02020603050405020304" pitchFamily="18" charset="0"/>
                <a:cs typeface="Times New Roman" panose="02020603050405020304" pitchFamily="18" charset="0"/>
              </a:rPr>
              <a:t>33 681,32 zł</a:t>
            </a:r>
          </a:p>
        </p:txBody>
      </p:sp>
      <p:pic>
        <p:nvPicPr>
          <p:cNvPr id="13" name="Grafika 12" descr="Rodzina z dziewczynką z wypełnieniem pełnym">
            <a:extLst>
              <a:ext uri="{FF2B5EF4-FFF2-40B4-BE49-F238E27FC236}">
                <a16:creationId xmlns:a16="http://schemas.microsoft.com/office/drawing/2014/main" id="{95BA54E3-553C-4940-82B3-ADACED603D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86202" y="1517294"/>
            <a:ext cx="1705623" cy="1705623"/>
          </a:xfrm>
          <a:prstGeom prst="rect">
            <a:avLst/>
          </a:prstGeom>
        </p:spPr>
      </p:pic>
      <p:sp>
        <p:nvSpPr>
          <p:cNvPr id="14" name="Pole tekstowe 2">
            <a:extLst>
              <a:ext uri="{FF2B5EF4-FFF2-40B4-BE49-F238E27FC236}">
                <a16:creationId xmlns:a16="http://schemas.microsoft.com/office/drawing/2014/main" id="{B7C92A0E-8380-44B7-B0D2-AA4A524D534B}"/>
              </a:ext>
            </a:extLst>
          </p:cNvPr>
          <p:cNvSpPr txBox="1">
            <a:spLocks noChangeArrowheads="1"/>
          </p:cNvSpPr>
          <p:nvPr/>
        </p:nvSpPr>
        <p:spPr bwMode="auto">
          <a:xfrm>
            <a:off x="2640089" y="4378098"/>
            <a:ext cx="6911822" cy="6286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50000"/>
              </a:lnSpc>
            </a:pPr>
            <a:r>
              <a:rPr lang="pl-PL" b="1" dirty="0">
                <a:effectLst/>
                <a:ea typeface="Times New Roman" panose="02020603050405020304" pitchFamily="18" charset="0"/>
                <a:cs typeface="Times New Roman" panose="02020603050405020304" pitchFamily="18" charset="0"/>
              </a:rPr>
              <a:t>Wypłacono </a:t>
            </a:r>
            <a:r>
              <a:rPr lang="pl-PL" b="1" dirty="0">
                <a:ea typeface="Times New Roman" panose="02020603050405020304" pitchFamily="18" charset="0"/>
                <a:cs typeface="Times New Roman" panose="02020603050405020304" pitchFamily="18" charset="0"/>
              </a:rPr>
              <a:t>ś</a:t>
            </a:r>
            <a:r>
              <a:rPr lang="pl-PL" b="1" dirty="0">
                <a:effectLst/>
                <a:ea typeface="Times New Roman" panose="02020603050405020304" pitchFamily="18" charset="0"/>
                <a:cs typeface="Times New Roman" panose="02020603050405020304" pitchFamily="18" charset="0"/>
              </a:rPr>
              <a:t>wiadczenia z funduszu alimentacyjnego dla </a:t>
            </a:r>
            <a:r>
              <a:rPr lang="pl-PL" b="1" dirty="0">
                <a:ea typeface="Times New Roman" panose="02020603050405020304" pitchFamily="18" charset="0"/>
                <a:cs typeface="Times New Roman" panose="02020603050405020304" pitchFamily="18" charset="0"/>
              </a:rPr>
              <a:t>13</a:t>
            </a:r>
            <a:r>
              <a:rPr lang="pl-PL" b="1" dirty="0">
                <a:effectLst/>
                <a:ea typeface="Times New Roman" panose="02020603050405020304" pitchFamily="18" charset="0"/>
                <a:cs typeface="Times New Roman" panose="02020603050405020304" pitchFamily="18" charset="0"/>
              </a:rPr>
              <a:t> rodzin</a:t>
            </a:r>
            <a:endParaRPr lang="pl-PL" b="1" dirty="0">
              <a:effectLst/>
              <a:ea typeface="Times New Roman" panose="02020603050405020304" pitchFamily="18" charset="0"/>
            </a:endParaRPr>
          </a:p>
          <a:p>
            <a:pPr algn="ctr">
              <a:lnSpc>
                <a:spcPct val="150000"/>
              </a:lnSpc>
            </a:pPr>
            <a:r>
              <a:rPr lang="pl-PL" b="1" dirty="0">
                <a:effectLst/>
                <a:ea typeface="Times New Roman" panose="02020603050405020304" pitchFamily="18" charset="0"/>
              </a:rPr>
              <a:t>Ogólna kwota 107 092,15 zł</a:t>
            </a:r>
          </a:p>
        </p:txBody>
      </p:sp>
      <p:pic>
        <p:nvPicPr>
          <p:cNvPr id="17" name="Grafika 35" descr="Kobieta z wózkiem">
            <a:extLst>
              <a:ext uri="{FF2B5EF4-FFF2-40B4-BE49-F238E27FC236}">
                <a16:creationId xmlns:a16="http://schemas.microsoft.com/office/drawing/2014/main" id="{12D1E7F3-9169-48A5-91DD-E7D9CDB345B7}"/>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07435" y="4145242"/>
            <a:ext cx="1701999" cy="1596542"/>
          </a:xfrm>
          <a:prstGeom prst="rect">
            <a:avLst/>
          </a:prstGeom>
        </p:spPr>
      </p:pic>
      <p:sp>
        <p:nvSpPr>
          <p:cNvPr id="21" name="pole tekstowe 20">
            <a:extLst>
              <a:ext uri="{FF2B5EF4-FFF2-40B4-BE49-F238E27FC236}">
                <a16:creationId xmlns:a16="http://schemas.microsoft.com/office/drawing/2014/main" id="{E09D85A2-A736-49D6-A692-CC57026FA92E}"/>
              </a:ext>
            </a:extLst>
          </p:cNvPr>
          <p:cNvSpPr txBox="1"/>
          <p:nvPr/>
        </p:nvSpPr>
        <p:spPr>
          <a:xfrm>
            <a:off x="4297146" y="5903695"/>
            <a:ext cx="3790048" cy="369332"/>
          </a:xfrm>
          <a:prstGeom prst="rect">
            <a:avLst/>
          </a:prstGeom>
          <a:noFill/>
        </p:spPr>
        <p:txBody>
          <a:bodyPr wrap="square">
            <a:spAutoFit/>
          </a:bodyPr>
          <a:lstStyle/>
          <a:p>
            <a:pPr algn="ctr"/>
            <a:r>
              <a:rPr lang="pl-PL" b="1" dirty="0">
                <a:effectLst/>
                <a:ea typeface="Times New Roman" panose="02020603050405020304" pitchFamily="18" charset="0"/>
              </a:rPr>
              <a:t>11 lokali w zasobie gminnym</a:t>
            </a:r>
            <a:endParaRPr lang="pl-PL" sz="1400" dirty="0">
              <a:effectLst/>
              <a:ea typeface="Times New Roman" panose="02020603050405020304" pitchFamily="18" charset="0"/>
            </a:endParaRPr>
          </a:p>
        </p:txBody>
      </p:sp>
      <p:pic>
        <p:nvPicPr>
          <p:cNvPr id="22" name="Grafika 37" descr="Dom">
            <a:extLst>
              <a:ext uri="{FF2B5EF4-FFF2-40B4-BE49-F238E27FC236}">
                <a16:creationId xmlns:a16="http://schemas.microsoft.com/office/drawing/2014/main" id="{3EF38C54-11BB-4E0B-AF4B-3CA78EB77E90}"/>
              </a:ext>
            </a:extLst>
          </p:cNvPr>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86201" y="4145242"/>
            <a:ext cx="1866287" cy="1705623"/>
          </a:xfrm>
          <a:prstGeom prst="rect">
            <a:avLst/>
          </a:prstGeom>
        </p:spPr>
      </p:pic>
    </p:spTree>
    <p:extLst>
      <p:ext uri="{BB962C8B-B14F-4D97-AF65-F5344CB8AC3E}">
        <p14:creationId xmlns:p14="http://schemas.microsoft.com/office/powerpoint/2010/main" val="399784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6B2B8D-BE32-4D9F-BAB0-AB81A0921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5" name="Tytuł 1">
            <a:extLst>
              <a:ext uri="{FF2B5EF4-FFF2-40B4-BE49-F238E27FC236}">
                <a16:creationId xmlns:a16="http://schemas.microsoft.com/office/drawing/2014/main" id="{E44B30C9-D4D2-4495-AA10-2AD2C81FA172}"/>
              </a:ext>
            </a:extLst>
          </p:cNvPr>
          <p:cNvSpPr>
            <a:spLocks noGrp="1"/>
          </p:cNvSpPr>
          <p:nvPr>
            <p:ph type="ctrTitle"/>
          </p:nvPr>
        </p:nvSpPr>
        <p:spPr>
          <a:xfrm>
            <a:off x="687512" y="480546"/>
            <a:ext cx="5408488" cy="891053"/>
          </a:xfrm>
          <a:noFill/>
        </p:spPr>
        <p:txBody>
          <a:bodyPr>
            <a:noAutofit/>
          </a:bodyPr>
          <a:lstStyle/>
          <a:p>
            <a:pPr algn="l"/>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KULTURA, SPORT, REKREACJA</a:t>
            </a:r>
          </a:p>
        </p:txBody>
      </p:sp>
      <p:sp>
        <p:nvSpPr>
          <p:cNvPr id="9" name="pole tekstowe 8">
            <a:extLst>
              <a:ext uri="{FF2B5EF4-FFF2-40B4-BE49-F238E27FC236}">
                <a16:creationId xmlns:a16="http://schemas.microsoft.com/office/drawing/2014/main" id="{230B0AF8-5048-47BB-97CA-F4216EA68A8C}"/>
              </a:ext>
            </a:extLst>
          </p:cNvPr>
          <p:cNvSpPr txBox="1"/>
          <p:nvPr/>
        </p:nvSpPr>
        <p:spPr>
          <a:xfrm>
            <a:off x="687512" y="2008572"/>
            <a:ext cx="7904832" cy="3373359"/>
          </a:xfrm>
          <a:prstGeom prst="rect">
            <a:avLst/>
          </a:prstGeom>
          <a:noFill/>
        </p:spPr>
        <p:txBody>
          <a:bodyPr wrap="square">
            <a:spAutoFit/>
          </a:bodyPr>
          <a:lstStyle/>
          <a:p>
            <a:pPr algn="just">
              <a:lnSpc>
                <a:spcPct val="150000"/>
              </a:lnSpc>
            </a:pPr>
            <a:r>
              <a:rPr lang="pl-PL" sz="1800" dirty="0">
                <a:effectLst/>
                <a:latin typeface="+mj-lt"/>
                <a:ea typeface="Times New Roman" panose="02020603050405020304" pitchFamily="18" charset="0"/>
              </a:rPr>
              <a:t>Istotnym elementem rozpowszechniania kultury wśród mieszkańców Gminy Łęka Opatowska jest działalność </a:t>
            </a:r>
            <a:r>
              <a:rPr lang="pl-PL" sz="1800" b="1" dirty="0">
                <a:solidFill>
                  <a:srgbClr val="820000"/>
                </a:solidFill>
                <a:effectLst/>
                <a:latin typeface="+mj-lt"/>
                <a:ea typeface="Times New Roman" panose="02020603050405020304" pitchFamily="18" charset="0"/>
              </a:rPr>
              <a:t>Gminnej Biblioteki Publicznej  w Łęce Opatowskiej </a:t>
            </a:r>
            <a:br>
              <a:rPr lang="pl-PL" sz="1800" b="1" dirty="0">
                <a:solidFill>
                  <a:srgbClr val="820000"/>
                </a:solidFill>
                <a:effectLst/>
                <a:latin typeface="+mj-lt"/>
                <a:ea typeface="Times New Roman" panose="02020603050405020304" pitchFamily="18" charset="0"/>
              </a:rPr>
            </a:br>
            <a:r>
              <a:rPr lang="pl-PL" sz="1800" b="1" dirty="0">
                <a:solidFill>
                  <a:srgbClr val="820000"/>
                </a:solidFill>
                <a:effectLst/>
                <a:latin typeface="+mj-lt"/>
                <a:ea typeface="Times New Roman" panose="02020603050405020304" pitchFamily="18" charset="0"/>
              </a:rPr>
              <a:t>z siedzibą w Opatowie</a:t>
            </a:r>
            <a:r>
              <a:rPr lang="pl-PL" sz="1800" dirty="0">
                <a:solidFill>
                  <a:srgbClr val="820000"/>
                </a:solidFill>
                <a:effectLst/>
                <a:latin typeface="+mj-lt"/>
                <a:ea typeface="Times New Roman" panose="02020603050405020304" pitchFamily="18" charset="0"/>
              </a:rPr>
              <a:t>.</a:t>
            </a:r>
            <a:r>
              <a:rPr lang="pl-PL" sz="1800" dirty="0">
                <a:effectLst/>
                <a:latin typeface="+mj-lt"/>
                <a:ea typeface="Times New Roman" panose="02020603050405020304" pitchFamily="18" charset="0"/>
              </a:rPr>
              <a:t> W jej skład w 2023 roku wchodziły trzy placówki biblioteczne.</a:t>
            </a:r>
          </a:p>
          <a:p>
            <a:pPr algn="just">
              <a:lnSpc>
                <a:spcPct val="150000"/>
              </a:lnSpc>
            </a:pPr>
            <a:endParaRPr lang="pl-PL" dirty="0">
              <a:latin typeface="+mj-lt"/>
            </a:endParaRPr>
          </a:p>
          <a:p>
            <a:pPr algn="just">
              <a:lnSpc>
                <a:spcPct val="150000"/>
              </a:lnSpc>
            </a:pPr>
            <a:r>
              <a:rPr lang="pl-PL" sz="1800" dirty="0">
                <a:effectLst/>
                <a:latin typeface="+mj-lt"/>
                <a:ea typeface="Times New Roman" panose="02020603050405020304" pitchFamily="18" charset="0"/>
              </a:rPr>
              <a:t>Przychody biblioteki w 2023 roku wyniosły 576 800,00 zł. W większości struktura przychodów składa się z dotacji organizatora. Koszty biblioteki w 2023 roku wyniosły 549 518,88 zł. Na dzień 31 grudnia 2023 roku Biblioteka nie posiadała zobowiązań oraz należności.</a:t>
            </a:r>
            <a:endParaRPr lang="pl-PL" dirty="0">
              <a:latin typeface="+mj-lt"/>
            </a:endParaRPr>
          </a:p>
        </p:txBody>
      </p:sp>
      <p:pic>
        <p:nvPicPr>
          <p:cNvPr id="12" name="Grafika 11" descr="Opowiadanie historii z wypełnieniem pełnym">
            <a:extLst>
              <a:ext uri="{FF2B5EF4-FFF2-40B4-BE49-F238E27FC236}">
                <a16:creationId xmlns:a16="http://schemas.microsoft.com/office/drawing/2014/main" id="{9ED40756-6DC1-4C31-B42C-4AF9E78277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4022" y="4677104"/>
            <a:ext cx="1535824" cy="1535824"/>
          </a:xfrm>
          <a:prstGeom prst="rect">
            <a:avLst/>
          </a:prstGeom>
        </p:spPr>
      </p:pic>
      <p:pic>
        <p:nvPicPr>
          <p:cNvPr id="14" name="Grafika 13" descr="Książki z wypełnieniem pełnym">
            <a:extLst>
              <a:ext uri="{FF2B5EF4-FFF2-40B4-BE49-F238E27FC236}">
                <a16:creationId xmlns:a16="http://schemas.microsoft.com/office/drawing/2014/main" id="{AC02786D-872A-4D52-AB8B-B21DB05424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32207" y="2358262"/>
            <a:ext cx="1535824" cy="1535824"/>
          </a:xfrm>
          <a:prstGeom prst="rect">
            <a:avLst/>
          </a:prstGeom>
        </p:spPr>
      </p:pic>
      <p:pic>
        <p:nvPicPr>
          <p:cNvPr id="17" name="Grafika 16" descr="Otwarta książka z wypełnieniem pełnym">
            <a:extLst>
              <a:ext uri="{FF2B5EF4-FFF2-40B4-BE49-F238E27FC236}">
                <a16:creationId xmlns:a16="http://schemas.microsoft.com/office/drawing/2014/main" id="{7BB5D161-8B9A-4713-92FE-DBA3226888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2207" y="409905"/>
            <a:ext cx="1472762" cy="1472762"/>
          </a:xfrm>
          <a:prstGeom prst="rect">
            <a:avLst/>
          </a:prstGeom>
        </p:spPr>
      </p:pic>
    </p:spTree>
    <p:extLst>
      <p:ext uri="{BB962C8B-B14F-4D97-AF65-F5344CB8AC3E}">
        <p14:creationId xmlns:p14="http://schemas.microsoft.com/office/powerpoint/2010/main" val="45493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6B2B8D-BE32-4D9F-BAB0-AB81A092111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5" name="Tytuł 1">
            <a:extLst>
              <a:ext uri="{FF2B5EF4-FFF2-40B4-BE49-F238E27FC236}">
                <a16:creationId xmlns:a16="http://schemas.microsoft.com/office/drawing/2014/main" id="{E44B30C9-D4D2-4495-AA10-2AD2C81FA172}"/>
              </a:ext>
            </a:extLst>
          </p:cNvPr>
          <p:cNvSpPr>
            <a:spLocks noGrp="1"/>
          </p:cNvSpPr>
          <p:nvPr>
            <p:ph type="ctrTitle"/>
          </p:nvPr>
        </p:nvSpPr>
        <p:spPr>
          <a:xfrm>
            <a:off x="687512" y="480546"/>
            <a:ext cx="5408488" cy="891053"/>
          </a:xfrm>
          <a:noFill/>
        </p:spPr>
        <p:txBody>
          <a:bodyPr>
            <a:noAutofit/>
          </a:bodyPr>
          <a:lstStyle/>
          <a:p>
            <a:pPr algn="l"/>
            <a:r>
              <a:rPr lang="pl-PL" sz="3000" b="1" dirty="0">
                <a:solidFill>
                  <a:srgbClr val="820000"/>
                </a:solidFill>
                <a:latin typeface="+mn-lt"/>
              </a:rPr>
              <a:t>SPOŁECZNOŚĆ</a:t>
            </a:r>
            <a:br>
              <a:rPr lang="pl-PL" sz="3000" b="1" dirty="0">
                <a:solidFill>
                  <a:srgbClr val="820000"/>
                </a:solidFill>
                <a:latin typeface="+mn-lt"/>
              </a:rPr>
            </a:br>
            <a:r>
              <a:rPr lang="pl-PL" sz="2400" b="1" dirty="0">
                <a:solidFill>
                  <a:srgbClr val="820000"/>
                </a:solidFill>
                <a:latin typeface="+mn-lt"/>
              </a:rPr>
              <a:t>KULTURA, SPORT, REKREACJA</a:t>
            </a:r>
          </a:p>
        </p:txBody>
      </p:sp>
      <p:grpSp>
        <p:nvGrpSpPr>
          <p:cNvPr id="9" name="Grupa 8">
            <a:extLst>
              <a:ext uri="{FF2B5EF4-FFF2-40B4-BE49-F238E27FC236}">
                <a16:creationId xmlns:a16="http://schemas.microsoft.com/office/drawing/2014/main" id="{01E8BE20-7FD4-947E-A2A1-95702139D833}"/>
              </a:ext>
            </a:extLst>
          </p:cNvPr>
          <p:cNvGrpSpPr/>
          <p:nvPr/>
        </p:nvGrpSpPr>
        <p:grpSpPr>
          <a:xfrm>
            <a:off x="3287707" y="4468880"/>
            <a:ext cx="8904293" cy="2066212"/>
            <a:chOff x="-129380" y="-299585"/>
            <a:chExt cx="3788974" cy="1461992"/>
          </a:xfrm>
        </p:grpSpPr>
        <p:pic>
          <p:nvPicPr>
            <p:cNvPr id="10" name="Grafika 469" descr="Scena z parkiem">
              <a:extLst>
                <a:ext uri="{FF2B5EF4-FFF2-40B4-BE49-F238E27FC236}">
                  <a16:creationId xmlns:a16="http://schemas.microsoft.com/office/drawing/2014/main" id="{598633B8-E6FB-610D-2054-028D7B012A0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9380" y="-299585"/>
              <a:ext cx="1206931" cy="1461992"/>
            </a:xfrm>
            <a:prstGeom prst="rect">
              <a:avLst/>
            </a:prstGeom>
          </p:spPr>
        </p:pic>
        <mc:AlternateContent xmlns:mc="http://schemas.openxmlformats.org/markup-compatibility/2006" xmlns:a14="http://schemas.microsoft.com/office/drawing/2010/main">
          <mc:Choice Requires="a14">
            <p:sp>
              <p:nvSpPr>
                <p:cNvPr id="11" name="Pole tekstowe 2">
                  <a:extLst>
                    <a:ext uri="{FF2B5EF4-FFF2-40B4-BE49-F238E27FC236}">
                      <a16:creationId xmlns:a16="http://schemas.microsoft.com/office/drawing/2014/main" id="{F1FB4F33-26D5-BA15-CFD4-19D4704FBC75}"/>
                    </a:ext>
                  </a:extLst>
                </p:cNvPr>
                <p:cNvSpPr txBox="1">
                  <a:spLocks noChangeArrowheads="1"/>
                </p:cNvSpPr>
                <p:nvPr/>
              </p:nvSpPr>
              <p:spPr bwMode="auto">
                <a:xfrm>
                  <a:off x="1259294" y="59097"/>
                  <a:ext cx="2400300" cy="69233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lnSpc>
                      <a:spcPct val="150000"/>
                    </a:lnSpc>
                  </a:pPr>
                  <a:r>
                    <a:rPr lang="pl-PL" sz="2000" b="1" dirty="0">
                      <a:solidFill>
                        <a:srgbClr val="910000"/>
                      </a:solidFill>
                      <a:latin typeface="Calibri Light" panose="020F0302020204030204" pitchFamily="34" charset="0"/>
                      <a:ea typeface="Times New Roman" panose="02020603050405020304" pitchFamily="18" charset="0"/>
                    </a:rPr>
                    <a:t>5 305 </a:t>
                  </a:r>
                  <a14:m>
                    <m:oMath xmlns:m="http://schemas.openxmlformats.org/officeDocument/2006/math">
                      <m:sSup>
                        <m:sSupPr>
                          <m:ctrlPr>
                            <a:rPr lang="pl-PL" sz="2000" b="1" i="1">
                              <a:solidFill>
                                <a:srgbClr val="910000"/>
                              </a:solidFill>
                              <a:latin typeface="Cambria Math" panose="02040503050406030204" pitchFamily="18" charset="0"/>
                              <a:cs typeface="Calibri Light" panose="020F0302020204030204" pitchFamily="34" charset="0"/>
                            </a:rPr>
                          </m:ctrlPr>
                        </m:sSupPr>
                        <m:e>
                          <m:r>
                            <a:rPr lang="pl-PL" sz="2000" b="1" i="1">
                              <a:solidFill>
                                <a:srgbClr val="910000"/>
                              </a:solidFill>
                              <a:latin typeface="Cambria Math" panose="02040503050406030204" pitchFamily="18" charset="0"/>
                              <a:ea typeface="Times New Roman" panose="02020603050405020304" pitchFamily="18" charset="0"/>
                              <a:cs typeface="Calibri Light" panose="020F0302020204030204" pitchFamily="34" charset="0"/>
                            </a:rPr>
                            <m:t>𝐦</m:t>
                          </m:r>
                        </m:e>
                        <m:sup>
                          <m:r>
                            <a:rPr lang="pl-PL" sz="2000" b="1" i="1">
                              <a:solidFill>
                                <a:srgbClr val="910000"/>
                              </a:solidFill>
                              <a:latin typeface="Cambria Math" panose="02040503050406030204" pitchFamily="18" charset="0"/>
                              <a:ea typeface="Times New Roman" panose="02020603050405020304" pitchFamily="18" charset="0"/>
                              <a:cs typeface="Calibri Light" panose="020F0302020204030204" pitchFamily="34" charset="0"/>
                            </a:rPr>
                            <m:t>𝟐</m:t>
                          </m:r>
                        </m:sup>
                      </m:sSup>
                    </m:oMath>
                  </a14:m>
                  <a:r>
                    <a:rPr lang="pl-PL" sz="2000" b="1" dirty="0">
                      <a:solidFill>
                        <a:srgbClr val="820000"/>
                      </a:solidFill>
                      <a:effectLst/>
                      <a:ea typeface="Times New Roman" panose="02020603050405020304" pitchFamily="18" charset="0"/>
                    </a:rPr>
                    <a:t>powierzchni rekreacyjnej na terenie Gminy Łęka Opatowska</a:t>
                  </a:r>
                  <a:endParaRPr lang="pl-PL" sz="1600" dirty="0">
                    <a:solidFill>
                      <a:srgbClr val="820000"/>
                    </a:solidFill>
                    <a:effectLst/>
                    <a:ea typeface="Times New Roman" panose="02020603050405020304" pitchFamily="18" charset="0"/>
                  </a:endParaRPr>
                </a:p>
              </p:txBody>
            </p:sp>
          </mc:Choice>
          <mc:Fallback xmlns="">
            <p:sp>
              <p:nvSpPr>
                <p:cNvPr id="11" name="Pole tekstowe 2">
                  <a:extLst>
                    <a:ext uri="{FF2B5EF4-FFF2-40B4-BE49-F238E27FC236}">
                      <a16:creationId xmlns:a16="http://schemas.microsoft.com/office/drawing/2014/main" id="{F1FB4F33-26D5-BA15-CFD4-19D4704FBC75}"/>
                    </a:ext>
                  </a:extLst>
                </p:cNvPr>
                <p:cNvSpPr txBox="1">
                  <a:spLocks noRot="1" noChangeAspect="1" noMove="1" noResize="1" noEditPoints="1" noAdjustHandles="1" noChangeArrowheads="1" noChangeShapeType="1" noTextEdit="1"/>
                </p:cNvSpPr>
                <p:nvPr/>
              </p:nvSpPr>
              <p:spPr bwMode="auto">
                <a:xfrm>
                  <a:off x="1259294" y="59097"/>
                  <a:ext cx="2400300" cy="692339"/>
                </a:xfrm>
                <a:prstGeom prst="rect">
                  <a:avLst/>
                </a:prstGeom>
                <a:blipFill>
                  <a:blip r:embed="rId5"/>
                  <a:stretch>
                    <a:fillRect b="-10625"/>
                  </a:stretch>
                </a:blipFill>
                <a:ln w="9525">
                  <a:noFill/>
                  <a:miter lim="800000"/>
                  <a:headEnd/>
                  <a:tailEnd/>
                </a:ln>
              </p:spPr>
              <p:txBody>
                <a:bodyPr/>
                <a:lstStyle/>
                <a:p>
                  <a:r>
                    <a:rPr lang="pl-PL">
                      <a:noFill/>
                    </a:rPr>
                    <a:t> </a:t>
                  </a:r>
                </a:p>
              </p:txBody>
            </p:sp>
          </mc:Fallback>
        </mc:AlternateContent>
      </p:grpSp>
      <p:graphicFrame>
        <p:nvGraphicFramePr>
          <p:cNvPr id="5" name="Tabela 4">
            <a:extLst>
              <a:ext uri="{FF2B5EF4-FFF2-40B4-BE49-F238E27FC236}">
                <a16:creationId xmlns:a16="http://schemas.microsoft.com/office/drawing/2014/main" id="{22DA009E-F218-53F6-A673-7ED0FE8CB1DD}"/>
              </a:ext>
            </a:extLst>
          </p:cNvPr>
          <p:cNvGraphicFramePr>
            <a:graphicFrameLocks noGrp="1"/>
          </p:cNvGraphicFramePr>
          <p:nvPr>
            <p:extLst>
              <p:ext uri="{D42A27DB-BD31-4B8C-83A1-F6EECF244321}">
                <p14:modId xmlns:p14="http://schemas.microsoft.com/office/powerpoint/2010/main" val="918397181"/>
              </p:ext>
            </p:extLst>
          </p:nvPr>
        </p:nvGraphicFramePr>
        <p:xfrm>
          <a:off x="605928" y="800280"/>
          <a:ext cx="8879595" cy="4979734"/>
        </p:xfrm>
        <a:graphic>
          <a:graphicData uri="http://schemas.openxmlformats.org/drawingml/2006/table">
            <a:tbl>
              <a:tblPr firstRow="1" firstCol="1" bandRow="1"/>
              <a:tblGrid>
                <a:gridCol w="4083327">
                  <a:extLst>
                    <a:ext uri="{9D8B030D-6E8A-4147-A177-3AD203B41FA5}">
                      <a16:colId xmlns:a16="http://schemas.microsoft.com/office/drawing/2014/main" val="2902153588"/>
                    </a:ext>
                  </a:extLst>
                </a:gridCol>
                <a:gridCol w="4796268">
                  <a:extLst>
                    <a:ext uri="{9D8B030D-6E8A-4147-A177-3AD203B41FA5}">
                      <a16:colId xmlns:a16="http://schemas.microsoft.com/office/drawing/2014/main" val="3573677663"/>
                    </a:ext>
                  </a:extLst>
                </a:gridCol>
              </a:tblGrid>
              <a:tr h="2452571">
                <a:tc>
                  <a:txBody>
                    <a:bodyPr/>
                    <a:lstStyle/>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effectLst/>
                          <a:latin typeface="Calibri Light" panose="020F0302020204030204" pitchFamily="34" charset="0"/>
                          <a:ea typeface="Times New Roman" panose="02020603050405020304" pitchFamily="18" charset="0"/>
                          <a:cs typeface="Times New Roman" panose="02020603050405020304" pitchFamily="18" charset="0"/>
                        </a:rPr>
                        <a:t>Plac zabaw oraz siłownia zewnętrzna w Zmyślonej Słupskiej</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91" marR="67391" marT="0" marB="0">
                    <a:lnL>
                      <a:noFill/>
                    </a:lnL>
                    <a:lnR>
                      <a:noFill/>
                    </a:lnR>
                    <a:lnT>
                      <a:noFill/>
                    </a:lnT>
                    <a:lnB>
                      <a:noFill/>
                    </a:lnB>
                    <a:noFill/>
                  </a:tcPr>
                </a:tc>
                <a:tc>
                  <a:txBody>
                    <a:bodyPr/>
                    <a:lstStyle/>
                    <a:p>
                      <a:pPr algn="ctr">
                        <a:lnSpc>
                          <a:spcPts val="1400"/>
                        </a:lnSpc>
                      </a:pP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Źródło: Urząd Gminy Łęka Opatowska</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200" b="1" dirty="0">
                          <a:solidFill>
                            <a:srgbClr val="91000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91" marR="67391" marT="0" marB="0">
                    <a:lnL>
                      <a:noFill/>
                    </a:lnL>
                    <a:lnR>
                      <a:noFill/>
                    </a:lnR>
                    <a:lnT>
                      <a:noFill/>
                    </a:lnT>
                    <a:lnB>
                      <a:noFill/>
                    </a:lnB>
                    <a:noFill/>
                  </a:tcPr>
                </a:tc>
                <a:extLst>
                  <a:ext uri="{0D108BD9-81ED-4DB2-BD59-A6C34878D82A}">
                    <a16:rowId xmlns:a16="http://schemas.microsoft.com/office/drawing/2014/main" val="1293443178"/>
                  </a:ext>
                </a:extLst>
              </a:tr>
              <a:tr h="2453886">
                <a:tc>
                  <a:txBody>
                    <a:bodyPr/>
                    <a:lstStyle/>
                    <a:p>
                      <a:pPr algn="ctr">
                        <a:lnSpc>
                          <a:spcPts val="1400"/>
                        </a:lnSpc>
                      </a:pPr>
                      <a:r>
                        <a:rPr lang="pl-PL" sz="140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5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91" marR="67391" marT="0" marB="0">
                    <a:lnL>
                      <a:noFill/>
                    </a:lnL>
                    <a:lnR>
                      <a:noFill/>
                    </a:lnR>
                    <a:lnT>
                      <a:noFill/>
                    </a:lnT>
                    <a:lnB>
                      <a:noFill/>
                    </a:lnB>
                    <a:noFill/>
                  </a:tcPr>
                </a:tc>
                <a:tc>
                  <a:txBody>
                    <a:bodyPr/>
                    <a:lstStyle/>
                    <a:p>
                      <a:pPr algn="ctr">
                        <a:lnSpc>
                          <a:spcPts val="1400"/>
                        </a:lnSpc>
                      </a:pP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„Centrum Rekreacyjno – Sportowego w Opatowie </a:t>
                      </a:r>
                      <a:b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b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w bezpośrednim sąsiedztwie Centrum Opiekuńczo – Mieszkalnego w Opatowie. </a:t>
                      </a:r>
                    </a:p>
                    <a:p>
                      <a:pPr algn="ctr">
                        <a:lnSpc>
                          <a:spcPts val="1400"/>
                        </a:lnSpc>
                      </a:pP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5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050"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ts val="1400"/>
                        </a:lnSpc>
                      </a:pPr>
                      <a:r>
                        <a:rPr lang="pl-PL" sz="1400" b="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pl-PL"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391" marR="67391" marT="0" marB="0">
                    <a:lnL>
                      <a:noFill/>
                    </a:lnL>
                    <a:lnR>
                      <a:noFill/>
                    </a:lnR>
                    <a:lnT>
                      <a:noFill/>
                    </a:lnT>
                    <a:lnB>
                      <a:noFill/>
                    </a:lnB>
                    <a:noFill/>
                  </a:tcPr>
                </a:tc>
                <a:extLst>
                  <a:ext uri="{0D108BD9-81ED-4DB2-BD59-A6C34878D82A}">
                    <a16:rowId xmlns:a16="http://schemas.microsoft.com/office/drawing/2014/main" val="1939668838"/>
                  </a:ext>
                </a:extLst>
              </a:tr>
            </a:tbl>
          </a:graphicData>
        </a:graphic>
      </p:graphicFrame>
      <p:pic>
        <p:nvPicPr>
          <p:cNvPr id="5124" name="Obraz 3">
            <a:extLst>
              <a:ext uri="{FF2B5EF4-FFF2-40B4-BE49-F238E27FC236}">
                <a16:creationId xmlns:a16="http://schemas.microsoft.com/office/drawing/2014/main" id="{34E459F3-C04B-7FCB-FAD8-86E10973D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5858" y="626021"/>
            <a:ext cx="2625725" cy="19700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Obraz 1">
            <a:extLst>
              <a:ext uri="{FF2B5EF4-FFF2-40B4-BE49-F238E27FC236}">
                <a16:creationId xmlns:a16="http://schemas.microsoft.com/office/drawing/2014/main" id="{B0B2342B-C413-C6B6-3A2D-D4DE2FE6E7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390" y="2226537"/>
            <a:ext cx="1992313" cy="265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311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556922" y="240008"/>
            <a:ext cx="6865782" cy="1676603"/>
          </a:xfrm>
        </p:spPr>
        <p:txBody>
          <a:bodyPr vert="horz" lIns="91440" tIns="45720" rIns="91440" bIns="45720" rtlCol="0" anchor="ctr">
            <a:normAutofit/>
          </a:bodyPr>
          <a:lstStyle/>
          <a:p>
            <a:pPr algn="l"/>
            <a:r>
              <a:rPr lang="en-US" sz="3000" b="1" dirty="0">
                <a:solidFill>
                  <a:srgbClr val="820000"/>
                </a:solidFill>
                <a:latin typeface="+mn-lt"/>
              </a:rPr>
              <a:t>SPOŁECZNOŚĆ</a:t>
            </a:r>
            <a:br>
              <a:rPr lang="en-US" sz="3000" b="1" dirty="0">
                <a:solidFill>
                  <a:srgbClr val="820000"/>
                </a:solidFill>
                <a:latin typeface="+mn-lt"/>
              </a:rPr>
            </a:br>
            <a:r>
              <a:rPr lang="pl-PL" sz="2400" b="1" dirty="0">
                <a:solidFill>
                  <a:srgbClr val="820000"/>
                </a:solidFill>
                <a:latin typeface="+mn-lt"/>
              </a:rPr>
              <a:t>WSPÓŁPRACA Z ORGANIZACJAMI POZARZĄDOWYMI</a:t>
            </a:r>
            <a:endParaRPr lang="en-US" sz="2400" b="1" dirty="0">
              <a:solidFill>
                <a:srgbClr val="820000"/>
              </a:solidFill>
              <a:latin typeface="+mn-lt"/>
            </a:endParaRPr>
          </a:p>
        </p:txBody>
      </p:sp>
      <p:sp>
        <p:nvSpPr>
          <p:cNvPr id="8" name="pole tekstowe 7">
            <a:extLst>
              <a:ext uri="{FF2B5EF4-FFF2-40B4-BE49-F238E27FC236}">
                <a16:creationId xmlns:a16="http://schemas.microsoft.com/office/drawing/2014/main" id="{1D8C5579-55E2-4CEC-8B5F-60572D3F1404}"/>
              </a:ext>
            </a:extLst>
          </p:cNvPr>
          <p:cNvSpPr txBox="1"/>
          <p:nvPr/>
        </p:nvSpPr>
        <p:spPr>
          <a:xfrm>
            <a:off x="450931" y="1501757"/>
            <a:ext cx="10941269" cy="4260782"/>
          </a:xfrm>
          <a:prstGeom prst="rect">
            <a:avLst/>
          </a:prstGeom>
          <a:noFill/>
        </p:spPr>
        <p:txBody>
          <a:bodyPr wrap="square">
            <a:spAutoFit/>
          </a:bodyPr>
          <a:lstStyle/>
          <a:p>
            <a:pPr algn="just">
              <a:lnSpc>
                <a:spcPct val="150000"/>
              </a:lnSpc>
            </a:pPr>
            <a:r>
              <a:rPr lang="pl-PL" sz="1800" dirty="0">
                <a:effectLst/>
                <a:latin typeface="+mj-lt"/>
                <a:ea typeface="Times New Roman" panose="02020603050405020304" pitchFamily="18" charset="0"/>
              </a:rPr>
              <a:t>Realizowany był Roczny Program Współpracy z Organizacjami Pozarządowymi Gminy Łęka Opatowska na rok 2023. </a:t>
            </a:r>
            <a:br>
              <a:rPr lang="pl-PL" sz="1800" dirty="0">
                <a:effectLst/>
                <a:latin typeface="+mj-lt"/>
                <a:ea typeface="Times New Roman" panose="02020603050405020304" pitchFamily="18" charset="0"/>
              </a:rPr>
            </a:br>
            <a:r>
              <a:rPr lang="pl-PL" sz="1800" dirty="0">
                <a:effectLst/>
                <a:latin typeface="+mj-lt"/>
                <a:ea typeface="Times New Roman" panose="02020603050405020304" pitchFamily="18" charset="0"/>
              </a:rPr>
              <a:t>W roku 2023 zgodnie z ustawą o działalności pożytku publicznego i o wolontariacie Zarządzeniem Wójta Gminy Łęka Opatowska ogłoszono jeden konkurs na wspieranie realizacji zadań publicznych w dwóch zakresach:</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Wspieranie i upowszechnianie kultury fizycznej i sportu,</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Kultury, sztuki, ochronę dóbr kultury i dziedzictwa narodowego.</a:t>
            </a:r>
          </a:p>
          <a:p>
            <a:pPr algn="just">
              <a:lnSpc>
                <a:spcPct val="150000"/>
              </a:lnSpc>
            </a:pPr>
            <a:r>
              <a:rPr lang="pl-PL" sz="1800" dirty="0">
                <a:effectLst/>
                <a:latin typeface="+mj-lt"/>
                <a:ea typeface="Times New Roman" panose="02020603050405020304" pitchFamily="18" charset="0"/>
              </a:rPr>
              <a:t>Na realizację programu w 2023 r. przeznaczono środki w kwocie </a:t>
            </a:r>
            <a:r>
              <a:rPr lang="pl-PL" sz="1800" b="1" dirty="0">
                <a:solidFill>
                  <a:srgbClr val="820000"/>
                </a:solidFill>
                <a:effectLst/>
                <a:latin typeface="+mj-lt"/>
                <a:ea typeface="Times New Roman" panose="02020603050405020304" pitchFamily="18" charset="0"/>
              </a:rPr>
              <a:t>270 000,00 zł:</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240 000,00 zł na wspieranie i upowszechnianie kultury fizycznej</a:t>
            </a:r>
          </a:p>
          <a:p>
            <a:pPr marL="742950" lvl="1" indent="-285750" algn="just">
              <a:lnSpc>
                <a:spcPct val="150000"/>
              </a:lnSpc>
              <a:buFont typeface="Arial" panose="020B0604020202020204" pitchFamily="34" charset="0"/>
              <a:buChar char="•"/>
            </a:pPr>
            <a:r>
              <a:rPr lang="pl-PL" dirty="0">
                <a:effectLst/>
                <a:latin typeface="+mj-lt"/>
                <a:ea typeface="Times New Roman" panose="02020603050405020304" pitchFamily="18" charset="0"/>
              </a:rPr>
              <a:t>30 000,00 zł na kulturę, sztukę, ochronę dóbr kultury i dziedzictwa narodowego.</a:t>
            </a:r>
            <a:endParaRPr lang="pl-PL" dirty="0">
              <a:effectLst/>
              <a:latin typeface="+mj-lt"/>
              <a:ea typeface="Times New Roman" panose="02020603050405020304" pitchFamily="18" charset="0"/>
              <a:cs typeface="Times New Roman" panose="02020603050405020304" pitchFamily="18" charset="0"/>
            </a:endParaRPr>
          </a:p>
          <a:p>
            <a:pPr lvl="0" algn="just">
              <a:lnSpc>
                <a:spcPct val="150000"/>
              </a:lnSpc>
              <a:spcAft>
                <a:spcPts val="800"/>
              </a:spcAft>
              <a:buClr>
                <a:srgbClr val="C00000"/>
              </a:buClr>
            </a:pPr>
            <a:endParaRPr lang="pl-PL" sz="1600" dirty="0">
              <a:effectLst/>
              <a:latin typeface="+mj-lt"/>
              <a:ea typeface="Times New Roman" panose="02020603050405020304" pitchFamily="18" charset="0"/>
              <a:cs typeface="Times New Roman" panose="02020603050405020304" pitchFamily="18" charset="0"/>
            </a:endParaRPr>
          </a:p>
          <a:p>
            <a:pPr algn="just">
              <a:lnSpc>
                <a:spcPct val="150000"/>
              </a:lnSpc>
            </a:pPr>
            <a:endParaRPr lang="pl-PL" sz="1600" dirty="0">
              <a:effectLst/>
              <a:latin typeface="+mj-lt"/>
              <a:ea typeface="Times New Roman" panose="02020603050405020304" pitchFamily="18" charset="0"/>
              <a:cs typeface="Times New Roman" panose="02020603050405020304" pitchFamily="18" charset="0"/>
            </a:endParaRPr>
          </a:p>
        </p:txBody>
      </p:sp>
      <p:pic>
        <p:nvPicPr>
          <p:cNvPr id="11" name="Grafika 10" descr="Dramat z wypełnieniem pełnym">
            <a:extLst>
              <a:ext uri="{FF2B5EF4-FFF2-40B4-BE49-F238E27FC236}">
                <a16:creationId xmlns:a16="http://schemas.microsoft.com/office/drawing/2014/main" id="{B8681F32-BCB0-4936-BA34-2D1BAC3E9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3372" y="5176767"/>
            <a:ext cx="1195551" cy="1195551"/>
          </a:xfrm>
          <a:prstGeom prst="rect">
            <a:avLst/>
          </a:prstGeom>
        </p:spPr>
      </p:pic>
      <p:pic>
        <p:nvPicPr>
          <p:cNvPr id="12" name="Grafika 11" descr="Piłka do piłki nożnej z wypełnieniem pełnym">
            <a:extLst>
              <a:ext uri="{FF2B5EF4-FFF2-40B4-BE49-F238E27FC236}">
                <a16:creationId xmlns:a16="http://schemas.microsoft.com/office/drawing/2014/main" id="{E75D30EC-2E0B-4714-94F7-2C1F7D5207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5208" y="3429000"/>
            <a:ext cx="1219960" cy="1219960"/>
          </a:xfrm>
          <a:prstGeom prst="rect">
            <a:avLst/>
          </a:prstGeom>
        </p:spPr>
      </p:pic>
    </p:spTree>
    <p:extLst>
      <p:ext uri="{BB962C8B-B14F-4D97-AF65-F5344CB8AC3E}">
        <p14:creationId xmlns:p14="http://schemas.microsoft.com/office/powerpoint/2010/main" val="3911361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41005" y="265859"/>
            <a:ext cx="6865782" cy="1676603"/>
          </a:xfrm>
        </p:spPr>
        <p:txBody>
          <a:bodyPr vert="horz" lIns="91440" tIns="45720" rIns="91440" bIns="45720" rtlCol="0" anchor="ctr">
            <a:normAutofit/>
          </a:bodyPr>
          <a:lstStyle/>
          <a:p>
            <a:pPr algn="l"/>
            <a:r>
              <a:rPr lang="en-US" sz="3000" b="1" dirty="0">
                <a:solidFill>
                  <a:srgbClr val="820000"/>
                </a:solidFill>
                <a:latin typeface="+mn-lt"/>
              </a:rPr>
              <a:t>SPOŁECZNOŚĆ</a:t>
            </a:r>
            <a:br>
              <a:rPr lang="en-US" sz="3000" b="1" dirty="0">
                <a:solidFill>
                  <a:srgbClr val="820000"/>
                </a:solidFill>
                <a:latin typeface="+mn-lt"/>
              </a:rPr>
            </a:br>
            <a:r>
              <a:rPr lang="pl-PL" sz="2400" b="1" dirty="0">
                <a:solidFill>
                  <a:srgbClr val="820000"/>
                </a:solidFill>
                <a:latin typeface="+mn-lt"/>
              </a:rPr>
              <a:t>WSPÓŁPRACA Z ORGANIZACJAMI POZARZĄDOWYMI</a:t>
            </a:r>
            <a:endParaRPr lang="en-US" sz="2400" b="1" dirty="0">
              <a:solidFill>
                <a:srgbClr val="820000"/>
              </a:solidFill>
              <a:latin typeface="+mn-lt"/>
            </a:endParaRPr>
          </a:p>
        </p:txBody>
      </p:sp>
      <p:sp>
        <p:nvSpPr>
          <p:cNvPr id="22" name="pole tekstowe 21">
            <a:extLst>
              <a:ext uri="{FF2B5EF4-FFF2-40B4-BE49-F238E27FC236}">
                <a16:creationId xmlns:a16="http://schemas.microsoft.com/office/drawing/2014/main" id="{454DC9E9-18EA-42AA-881D-99841506A9BC}"/>
              </a:ext>
            </a:extLst>
          </p:cNvPr>
          <p:cNvSpPr txBox="1"/>
          <p:nvPr/>
        </p:nvSpPr>
        <p:spPr>
          <a:xfrm>
            <a:off x="369108" y="2303738"/>
            <a:ext cx="4845268" cy="2957861"/>
          </a:xfrm>
          <a:prstGeom prst="rect">
            <a:avLst/>
          </a:prstGeom>
          <a:noFill/>
        </p:spPr>
        <p:txBody>
          <a:bodyPr wrap="square">
            <a:spAutoFit/>
          </a:bodyPr>
          <a:lstStyle/>
          <a:p>
            <a:pPr algn="just">
              <a:lnSpc>
                <a:spcPct val="150000"/>
              </a:lnSpc>
            </a:pPr>
            <a:r>
              <a:rPr lang="pl-PL" sz="1800" dirty="0">
                <a:effectLst/>
                <a:latin typeface="+mj-lt"/>
                <a:ea typeface="Times New Roman" panose="02020603050405020304" pitchFamily="18" charset="0"/>
                <a:cs typeface="Calibri" panose="020F0502020204030204" pitchFamily="34" charset="0"/>
              </a:rPr>
              <a:t>Na terenie Gminy Łęka Opatowska w 2023 roku funkcjonowały stowarzyszenia, których głównym celem było zrzeszanie i integracja mieszkańców skutkujące rozwojem Gminy. Są to różnego rodzaju kluby sportowe, stowarzyszenia rekreacyjno-turystyczne, środowiskowe oraz wyrównujące szanse mieszkańców terenów wiejskich. </a:t>
            </a:r>
            <a:endParaRPr lang="pl-PL" dirty="0">
              <a:latin typeface="+mj-lt"/>
            </a:endParaRPr>
          </a:p>
        </p:txBody>
      </p:sp>
      <p:pic>
        <p:nvPicPr>
          <p:cNvPr id="7" name="Obraz 6">
            <a:extLst>
              <a:ext uri="{FF2B5EF4-FFF2-40B4-BE49-F238E27FC236}">
                <a16:creationId xmlns:a16="http://schemas.microsoft.com/office/drawing/2014/main" id="{A74AE6B1-B218-7022-15A5-075E3B1ADEC4}"/>
              </a:ext>
            </a:extLst>
          </p:cNvPr>
          <p:cNvPicPr>
            <a:picLocks noChangeAspect="1"/>
          </p:cNvPicPr>
          <p:nvPr/>
        </p:nvPicPr>
        <p:blipFill>
          <a:blip r:embed="rId2"/>
          <a:stretch>
            <a:fillRect/>
          </a:stretch>
        </p:blipFill>
        <p:spPr>
          <a:xfrm>
            <a:off x="5775035" y="1906833"/>
            <a:ext cx="5775960" cy="3564636"/>
          </a:xfrm>
          <a:prstGeom prst="rect">
            <a:avLst/>
          </a:prstGeom>
        </p:spPr>
      </p:pic>
    </p:spTree>
    <p:extLst>
      <p:ext uri="{BB962C8B-B14F-4D97-AF65-F5344CB8AC3E}">
        <p14:creationId xmlns:p14="http://schemas.microsoft.com/office/powerpoint/2010/main" val="3231417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310269" y="255040"/>
            <a:ext cx="7422373" cy="1676603"/>
          </a:xfrm>
        </p:spPr>
        <p:txBody>
          <a:bodyPr vert="horz" lIns="91440" tIns="45720" rIns="91440" bIns="45720" rtlCol="0" anchor="ctr">
            <a:normAutofit/>
          </a:bodyPr>
          <a:lstStyle/>
          <a:p>
            <a:pPr algn="l"/>
            <a:r>
              <a:rPr lang="pl-PL" sz="3000" b="1" dirty="0">
                <a:solidFill>
                  <a:srgbClr val="548235"/>
                </a:solidFill>
                <a:latin typeface="+mn-lt"/>
              </a:rPr>
              <a:t>INFRASTRUKTURA I ŚRODOWISKO</a:t>
            </a:r>
            <a:br>
              <a:rPr lang="en-US" sz="3000" b="1" dirty="0">
                <a:solidFill>
                  <a:srgbClr val="548235"/>
                </a:solidFill>
                <a:latin typeface="+mn-lt"/>
              </a:rPr>
            </a:br>
            <a:r>
              <a:rPr lang="pl-PL" sz="2400" b="1" dirty="0">
                <a:solidFill>
                  <a:srgbClr val="548235"/>
                </a:solidFill>
                <a:latin typeface="+mn-lt"/>
              </a:rPr>
              <a:t>POLITYKA PRZESTRZENNA</a:t>
            </a:r>
            <a:endParaRPr lang="en-US" sz="2400" b="1" dirty="0">
              <a:solidFill>
                <a:srgbClr val="548235"/>
              </a:solidFill>
              <a:latin typeface="+mn-lt"/>
            </a:endParaRPr>
          </a:p>
        </p:txBody>
      </p:sp>
      <p:graphicFrame>
        <p:nvGraphicFramePr>
          <p:cNvPr id="8" name="Tabela 7">
            <a:extLst>
              <a:ext uri="{FF2B5EF4-FFF2-40B4-BE49-F238E27FC236}">
                <a16:creationId xmlns:a16="http://schemas.microsoft.com/office/drawing/2014/main" id="{2ADB6512-4A08-4262-900B-6BB08B55252B}"/>
              </a:ext>
            </a:extLst>
          </p:cNvPr>
          <p:cNvGraphicFramePr>
            <a:graphicFrameLocks noGrp="1"/>
          </p:cNvGraphicFramePr>
          <p:nvPr>
            <p:extLst>
              <p:ext uri="{D42A27DB-BD31-4B8C-83A1-F6EECF244321}">
                <p14:modId xmlns:p14="http://schemas.microsoft.com/office/powerpoint/2010/main" val="62009399"/>
              </p:ext>
            </p:extLst>
          </p:nvPr>
        </p:nvGraphicFramePr>
        <p:xfrm>
          <a:off x="85060" y="2420727"/>
          <a:ext cx="6451955" cy="1876383"/>
        </p:xfrm>
        <a:graphic>
          <a:graphicData uri="http://schemas.openxmlformats.org/drawingml/2006/table">
            <a:tbl>
              <a:tblPr firstRow="1" firstCol="1" bandRow="1"/>
              <a:tblGrid>
                <a:gridCol w="4284921">
                  <a:extLst>
                    <a:ext uri="{9D8B030D-6E8A-4147-A177-3AD203B41FA5}">
                      <a16:colId xmlns:a16="http://schemas.microsoft.com/office/drawing/2014/main" val="1149936385"/>
                    </a:ext>
                  </a:extLst>
                </a:gridCol>
                <a:gridCol w="2167034">
                  <a:extLst>
                    <a:ext uri="{9D8B030D-6E8A-4147-A177-3AD203B41FA5}">
                      <a16:colId xmlns:a16="http://schemas.microsoft.com/office/drawing/2014/main" val="536933388"/>
                    </a:ext>
                  </a:extLst>
                </a:gridCol>
              </a:tblGrid>
              <a:tr h="1876383">
                <a:tc>
                  <a:txBody>
                    <a:bodyPr/>
                    <a:lstStyle/>
                    <a:p>
                      <a:pPr algn="r"/>
                      <a:r>
                        <a:rPr lang="pl-PL" sz="2400" b="1" dirty="0">
                          <a:solidFill>
                            <a:srgbClr val="548235"/>
                          </a:solidFill>
                          <a:effectLst/>
                          <a:latin typeface="+mn-lt"/>
                          <a:ea typeface="Calibri" panose="020F0502020204030204" pitchFamily="34" charset="0"/>
                          <a:cs typeface="Times New Roman" panose="02020603050405020304" pitchFamily="18" charset="0"/>
                        </a:rPr>
                        <a:t>196,1319 ha </a:t>
                      </a:r>
                    </a:p>
                    <a:p>
                      <a:pPr algn="r"/>
                      <a:r>
                        <a:rPr lang="pl-PL" sz="2400" b="1" dirty="0">
                          <a:solidFill>
                            <a:srgbClr val="548235"/>
                          </a:solidFill>
                          <a:effectLst/>
                          <a:latin typeface="+mn-lt"/>
                          <a:ea typeface="Calibri" panose="020F0502020204030204" pitchFamily="34" charset="0"/>
                          <a:cs typeface="Times New Roman" panose="02020603050405020304" pitchFamily="18" charset="0"/>
                        </a:rPr>
                        <a:t>(2,53% obszaru Gminy)</a:t>
                      </a:r>
                    </a:p>
                    <a:p>
                      <a:pPr algn="r"/>
                      <a:r>
                        <a:rPr lang="pl-PL" sz="2400" dirty="0">
                          <a:solidFill>
                            <a:srgbClr val="548235"/>
                          </a:solidFill>
                          <a:effectLst/>
                          <a:latin typeface="+mj-lt"/>
                          <a:ea typeface="Calibri" panose="020F0502020204030204" pitchFamily="34" charset="0"/>
                          <a:cs typeface="Times New Roman" panose="02020603050405020304" pitchFamily="18" charset="0"/>
                        </a:rPr>
                        <a:t>Obszar objęty miejscowymi planami zagospodarowania przestrzennego</a:t>
                      </a:r>
                      <a:endParaRPr lang="pl-PL" sz="2400" dirty="0">
                        <a:solidFill>
                          <a:srgbClr val="548235"/>
                        </a:solidFill>
                        <a:effectLst/>
                        <a:latin typeface="+mj-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ts val="1400"/>
                        </a:lnSpc>
                      </a:pPr>
                      <a:endParaRPr lang="pl-PL" sz="1800" dirty="0">
                        <a:solidFill>
                          <a:srgbClr val="548235"/>
                        </a:solidFill>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23258387"/>
                  </a:ext>
                </a:extLst>
              </a:tr>
            </a:tbl>
          </a:graphicData>
        </a:graphic>
      </p:graphicFrame>
      <p:pic>
        <p:nvPicPr>
          <p:cNvPr id="11" name="Obraz 10">
            <a:extLst>
              <a:ext uri="{FF2B5EF4-FFF2-40B4-BE49-F238E27FC236}">
                <a16:creationId xmlns:a16="http://schemas.microsoft.com/office/drawing/2014/main" id="{A58B7384-CF4A-4BE3-9122-AED2AEF2991C}"/>
              </a:ext>
            </a:extLst>
          </p:cNvPr>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28627" y="2618253"/>
            <a:ext cx="1590512" cy="1481330"/>
          </a:xfrm>
          <a:prstGeom prst="rect">
            <a:avLst/>
          </a:prstGeom>
          <a:noFill/>
          <a:ln>
            <a:solidFill>
              <a:srgbClr val="548235"/>
            </a:solidFill>
          </a:ln>
        </p:spPr>
      </p:pic>
      <p:sp>
        <p:nvSpPr>
          <p:cNvPr id="13" name="pole tekstowe 12">
            <a:extLst>
              <a:ext uri="{FF2B5EF4-FFF2-40B4-BE49-F238E27FC236}">
                <a16:creationId xmlns:a16="http://schemas.microsoft.com/office/drawing/2014/main" id="{3A726F81-9354-4DC2-A0AF-8652C0694F5F}"/>
              </a:ext>
            </a:extLst>
          </p:cNvPr>
          <p:cNvSpPr txBox="1"/>
          <p:nvPr/>
        </p:nvSpPr>
        <p:spPr>
          <a:xfrm>
            <a:off x="553008" y="4926358"/>
            <a:ext cx="7179634" cy="1294393"/>
          </a:xfrm>
          <a:prstGeom prst="rect">
            <a:avLst/>
          </a:prstGeom>
          <a:noFill/>
        </p:spPr>
        <p:txBody>
          <a:bodyPr wrap="square">
            <a:spAutoFit/>
          </a:bodyPr>
          <a:lstStyle/>
          <a:p>
            <a:pPr algn="just">
              <a:lnSpc>
                <a:spcPct val="150000"/>
              </a:lnSpc>
            </a:pPr>
            <a:r>
              <a:rPr lang="pl-PL" sz="1800" dirty="0">
                <a:effectLst/>
                <a:latin typeface="Calibri Light" panose="020F0302020204030204" pitchFamily="34" charset="0"/>
                <a:ea typeface="Calibri" panose="020F0502020204030204" pitchFamily="34" charset="0"/>
              </a:rPr>
              <a:t>W 2023 r. wydano </a:t>
            </a:r>
            <a:r>
              <a:rPr lang="pl-PL" sz="1800" b="1" dirty="0">
                <a:solidFill>
                  <a:srgbClr val="548235"/>
                </a:solidFill>
                <a:effectLst/>
                <a:latin typeface="Calibri Light" panose="020F0302020204030204" pitchFamily="34" charset="0"/>
                <a:ea typeface="Calibri" panose="020F0502020204030204" pitchFamily="34" charset="0"/>
              </a:rPr>
              <a:t>50 decyzji o warunkach zabudowy</a:t>
            </a:r>
            <a:r>
              <a:rPr lang="pl-PL" sz="1800" dirty="0">
                <a:solidFill>
                  <a:srgbClr val="548235"/>
                </a:solidFill>
                <a:effectLst/>
                <a:latin typeface="Calibri Light" panose="020F0302020204030204" pitchFamily="34" charset="0"/>
                <a:ea typeface="Calibri" panose="020F0502020204030204" pitchFamily="34" charset="0"/>
              </a:rPr>
              <a:t> </a:t>
            </a:r>
            <a:r>
              <a:rPr lang="pl-PL" sz="1800" dirty="0">
                <a:effectLst/>
                <a:latin typeface="Calibri Light" panose="020F0302020204030204" pitchFamily="34" charset="0"/>
                <a:ea typeface="Calibri" panose="020F0502020204030204" pitchFamily="34" charset="0"/>
              </a:rPr>
              <a:t>dla nieruchomości nieobjętych planem miejscowym, a także </a:t>
            </a:r>
            <a:r>
              <a:rPr lang="pl-PL" sz="1800" b="1" dirty="0">
                <a:solidFill>
                  <a:srgbClr val="548235"/>
                </a:solidFill>
                <a:effectLst/>
                <a:latin typeface="Calibri Light" panose="020F0302020204030204" pitchFamily="34" charset="0"/>
                <a:ea typeface="Calibri" panose="020F0502020204030204" pitchFamily="34" charset="0"/>
              </a:rPr>
              <a:t>15 decyzji o ustaleniu lokalizacji inwestycji celu publicznego</a:t>
            </a:r>
            <a:r>
              <a:rPr lang="pl-PL" sz="1800" dirty="0">
                <a:solidFill>
                  <a:srgbClr val="548235"/>
                </a:solidFill>
                <a:effectLst/>
                <a:latin typeface="Calibri Light" panose="020F0302020204030204" pitchFamily="34" charset="0"/>
                <a:ea typeface="Calibri" panose="020F0502020204030204" pitchFamily="34" charset="0"/>
              </a:rPr>
              <a:t>. </a:t>
            </a:r>
            <a:endParaRPr lang="pl-PL" sz="1800" dirty="0">
              <a:effectLst/>
              <a:latin typeface="Times New Roman" panose="02020603050405020304" pitchFamily="18" charset="0"/>
              <a:ea typeface="Times New Roman" panose="02020603050405020304" pitchFamily="18" charset="0"/>
            </a:endParaRPr>
          </a:p>
        </p:txBody>
      </p:sp>
      <p:pic>
        <p:nvPicPr>
          <p:cNvPr id="4" name="Obraz 3">
            <a:extLst>
              <a:ext uri="{FF2B5EF4-FFF2-40B4-BE49-F238E27FC236}">
                <a16:creationId xmlns:a16="http://schemas.microsoft.com/office/drawing/2014/main" id="{4BDC5C71-529F-ABE5-04B2-0301A94D587C}"/>
              </a:ext>
            </a:extLst>
          </p:cNvPr>
          <p:cNvPicPr>
            <a:picLocks noChangeAspect="1"/>
          </p:cNvPicPr>
          <p:nvPr/>
        </p:nvPicPr>
        <p:blipFill rotWithShape="1">
          <a:blip r:embed="rId3">
            <a:extLst>
              <a:ext uri="{28A0092B-C50C-407E-A947-70E740481C1C}">
                <a14:useLocalDpi xmlns:a14="http://schemas.microsoft.com/office/drawing/2010/main" val="0"/>
              </a:ext>
            </a:extLst>
          </a:blip>
          <a:srcRect l="28975" r="28975"/>
          <a:stretch/>
        </p:blipFill>
        <p:spPr>
          <a:xfrm>
            <a:off x="8346003" y="0"/>
            <a:ext cx="3845997" cy="6858000"/>
          </a:xfrm>
          <a:prstGeom prst="rect">
            <a:avLst/>
          </a:prstGeom>
        </p:spPr>
      </p:pic>
    </p:spTree>
    <p:extLst>
      <p:ext uri="{BB962C8B-B14F-4D97-AF65-F5344CB8AC3E}">
        <p14:creationId xmlns:p14="http://schemas.microsoft.com/office/powerpoint/2010/main" val="340370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263308" y="0"/>
            <a:ext cx="7422373" cy="1676603"/>
          </a:xfrm>
        </p:spPr>
        <p:txBody>
          <a:bodyPr vert="horz" lIns="91440" tIns="45720" rIns="91440" bIns="45720" rtlCol="0" anchor="ctr">
            <a:normAutofit/>
          </a:bodyPr>
          <a:lstStyle/>
          <a:p>
            <a:pPr algn="l"/>
            <a:r>
              <a:rPr lang="pl-PL" sz="3000" b="1" dirty="0">
                <a:solidFill>
                  <a:srgbClr val="548235"/>
                </a:solidFill>
                <a:latin typeface="+mn-lt"/>
              </a:rPr>
              <a:t>INFRASTRUKTURA I ŚRODOWISKO</a:t>
            </a:r>
            <a:br>
              <a:rPr lang="en-US" sz="3000" b="1" dirty="0">
                <a:solidFill>
                  <a:srgbClr val="548235"/>
                </a:solidFill>
                <a:latin typeface="+mn-lt"/>
              </a:rPr>
            </a:br>
            <a:r>
              <a:rPr lang="pl-PL" sz="2400" b="1" dirty="0">
                <a:solidFill>
                  <a:srgbClr val="548235"/>
                </a:solidFill>
                <a:latin typeface="+mn-lt"/>
              </a:rPr>
              <a:t>INFRASTRUKTURA DROGOWA</a:t>
            </a:r>
            <a:endParaRPr lang="en-US" sz="2400" b="1" dirty="0">
              <a:solidFill>
                <a:srgbClr val="548235"/>
              </a:solidFill>
              <a:latin typeface="+mn-lt"/>
            </a:endParaRPr>
          </a:p>
        </p:txBody>
      </p:sp>
      <p:graphicFrame>
        <p:nvGraphicFramePr>
          <p:cNvPr id="8" name="Tabela 7">
            <a:extLst>
              <a:ext uri="{FF2B5EF4-FFF2-40B4-BE49-F238E27FC236}">
                <a16:creationId xmlns:a16="http://schemas.microsoft.com/office/drawing/2014/main" id="{33AFC13F-EB05-444A-BAB5-A0ACE5BA5AF1}"/>
              </a:ext>
            </a:extLst>
          </p:cNvPr>
          <p:cNvGraphicFramePr>
            <a:graphicFrameLocks noGrp="1"/>
          </p:cNvGraphicFramePr>
          <p:nvPr>
            <p:extLst>
              <p:ext uri="{D42A27DB-BD31-4B8C-83A1-F6EECF244321}">
                <p14:modId xmlns:p14="http://schemas.microsoft.com/office/powerpoint/2010/main" val="912376035"/>
              </p:ext>
            </p:extLst>
          </p:nvPr>
        </p:nvGraphicFramePr>
        <p:xfrm>
          <a:off x="1667335" y="4631826"/>
          <a:ext cx="5581650" cy="1798320"/>
        </p:xfrm>
        <a:graphic>
          <a:graphicData uri="http://schemas.openxmlformats.org/drawingml/2006/table">
            <a:tbl>
              <a:tblPr firstRow="1" firstCol="1" bandRow="1"/>
              <a:tblGrid>
                <a:gridCol w="3459052">
                  <a:extLst>
                    <a:ext uri="{9D8B030D-6E8A-4147-A177-3AD203B41FA5}">
                      <a16:colId xmlns:a16="http://schemas.microsoft.com/office/drawing/2014/main" val="2467418802"/>
                    </a:ext>
                  </a:extLst>
                </a:gridCol>
                <a:gridCol w="2122598">
                  <a:extLst>
                    <a:ext uri="{9D8B030D-6E8A-4147-A177-3AD203B41FA5}">
                      <a16:colId xmlns:a16="http://schemas.microsoft.com/office/drawing/2014/main" val="464109808"/>
                    </a:ext>
                  </a:extLst>
                </a:gridCol>
              </a:tblGrid>
              <a:tr h="958215">
                <a:tc>
                  <a:txBody>
                    <a:bodyPr/>
                    <a:lstStyle/>
                    <a:p>
                      <a:pPr>
                        <a:lnSpc>
                          <a:spcPct val="100000"/>
                        </a:lnSpc>
                      </a:pPr>
                      <a:r>
                        <a:rPr lang="pl-PL" sz="2200" b="1"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200" dirty="0">
                        <a:solidFill>
                          <a:srgbClr val="548235"/>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r">
                        <a:lnSpc>
                          <a:spcPct val="100000"/>
                        </a:lnSpc>
                      </a:pPr>
                      <a:r>
                        <a:rPr lang="pl-PL" sz="2400" b="1" dirty="0">
                          <a:solidFill>
                            <a:srgbClr val="548235"/>
                          </a:solidFill>
                          <a:effectLst/>
                          <a:latin typeface="+mn-lt"/>
                          <a:ea typeface="Calibri" panose="020F0502020204030204" pitchFamily="34" charset="0"/>
                          <a:cs typeface="Times New Roman" panose="02020603050405020304" pitchFamily="18" charset="0"/>
                        </a:rPr>
                        <a:t>2,130 km</a:t>
                      </a:r>
                      <a:endParaRPr lang="pl-PL" sz="2400" dirty="0">
                        <a:solidFill>
                          <a:srgbClr val="548235"/>
                        </a:solidFill>
                        <a:effectLst/>
                        <a:latin typeface="+mn-lt"/>
                        <a:ea typeface="Times New Roman" panose="02020603050405020304" pitchFamily="18" charset="0"/>
                        <a:cs typeface="Times New Roman" panose="02020603050405020304" pitchFamily="18" charset="0"/>
                      </a:endParaRPr>
                    </a:p>
                    <a:p>
                      <a:pPr algn="r">
                        <a:lnSpc>
                          <a:spcPct val="100000"/>
                        </a:lnSpc>
                      </a:pPr>
                      <a:r>
                        <a:rPr lang="pl-PL" sz="2400" b="1" dirty="0">
                          <a:solidFill>
                            <a:srgbClr val="548235"/>
                          </a:solidFill>
                          <a:effectLst/>
                          <a:latin typeface="+mj-lt"/>
                          <a:ea typeface="Calibri" panose="020F0502020204030204" pitchFamily="34" charset="0"/>
                          <a:cs typeface="Times New Roman" panose="02020603050405020304" pitchFamily="18" charset="0"/>
                        </a:rPr>
                        <a:t>Wybudowanych                             i przebudowanych ulic                     i dróg na terenie Gminy </a:t>
                      </a:r>
                      <a:endParaRPr lang="pl-PL" sz="2400" dirty="0">
                        <a:solidFill>
                          <a:srgbClr val="548235"/>
                        </a:solidFill>
                        <a:effectLst/>
                        <a:latin typeface="+mj-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00000"/>
                        </a:lnSpc>
                      </a:pPr>
                      <a:endParaRPr lang="pl-PL" sz="11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926718000"/>
                  </a:ext>
                </a:extLst>
              </a:tr>
            </a:tbl>
          </a:graphicData>
        </a:graphic>
      </p:graphicFrame>
      <p:pic>
        <p:nvPicPr>
          <p:cNvPr id="11" name="Grafika 40" descr="Rozwidlenie drogi">
            <a:extLst>
              <a:ext uri="{FF2B5EF4-FFF2-40B4-BE49-F238E27FC236}">
                <a16:creationId xmlns:a16="http://schemas.microsoft.com/office/drawing/2014/main" id="{820BBF2C-444A-4650-A349-32CC4DFE8891}"/>
              </a:ext>
            </a:extLst>
          </p:cNvPr>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79426" y="4714997"/>
            <a:ext cx="1704953" cy="1631977"/>
          </a:xfrm>
          <a:prstGeom prst="rect">
            <a:avLst/>
          </a:prstGeom>
        </p:spPr>
      </p:pic>
      <p:sp>
        <p:nvSpPr>
          <p:cNvPr id="13" name="pole tekstowe 12">
            <a:extLst>
              <a:ext uri="{FF2B5EF4-FFF2-40B4-BE49-F238E27FC236}">
                <a16:creationId xmlns:a16="http://schemas.microsoft.com/office/drawing/2014/main" id="{ADDB6A2D-FC8B-4D1B-8526-7133CF941781}"/>
              </a:ext>
            </a:extLst>
          </p:cNvPr>
          <p:cNvSpPr txBox="1"/>
          <p:nvPr/>
        </p:nvSpPr>
        <p:spPr>
          <a:xfrm>
            <a:off x="179414" y="1327014"/>
            <a:ext cx="7748293" cy="3465308"/>
          </a:xfrm>
          <a:prstGeom prst="rect">
            <a:avLst/>
          </a:prstGeom>
          <a:noFill/>
        </p:spPr>
        <p:txBody>
          <a:bodyPr wrap="square">
            <a:spAutoFit/>
          </a:bodyPr>
          <a:lstStyle/>
          <a:p>
            <a:pPr algn="just">
              <a:lnSpc>
                <a:spcPct val="150000"/>
              </a:lnSpc>
            </a:pPr>
            <a:r>
              <a:rPr lang="pl-PL" sz="1800" dirty="0">
                <a:effectLst/>
                <a:latin typeface="Calibri Light" panose="020F0302020204030204" pitchFamily="34" charset="0"/>
                <a:ea typeface="Calibri" panose="020F0502020204030204" pitchFamily="34" charset="0"/>
              </a:rPr>
              <a:t>W 2023 roku, </a:t>
            </a:r>
            <a:r>
              <a:rPr lang="pl-PL" sz="1800" b="1" dirty="0">
                <a:solidFill>
                  <a:srgbClr val="548235"/>
                </a:solidFill>
                <a:effectLst/>
                <a:latin typeface="Calibri Light" panose="020F0302020204030204" pitchFamily="34" charset="0"/>
                <a:ea typeface="Calibri" panose="020F0502020204030204" pitchFamily="34" charset="0"/>
              </a:rPr>
              <a:t>3 400 464,49 zł </a:t>
            </a:r>
            <a:r>
              <a:rPr lang="pl-PL" sz="1800" dirty="0">
                <a:effectLst/>
                <a:latin typeface="Calibri Light" panose="020F0302020204030204" pitchFamily="34" charset="0"/>
                <a:ea typeface="Calibri" panose="020F0502020204030204" pitchFamily="34" charset="0"/>
              </a:rPr>
              <a:t>stanowiły wydatki budżetu Gminy związane </a:t>
            </a:r>
            <a:br>
              <a:rPr lang="pl-PL" sz="1800" dirty="0">
                <a:effectLst/>
                <a:latin typeface="Calibri Light" panose="020F0302020204030204" pitchFamily="34" charset="0"/>
                <a:ea typeface="Calibri" panose="020F0502020204030204" pitchFamily="34" charset="0"/>
              </a:rPr>
            </a:br>
            <a:r>
              <a:rPr lang="pl-PL" sz="1800" dirty="0">
                <a:effectLst/>
                <a:latin typeface="Calibri Light" panose="020F0302020204030204" pitchFamily="34" charset="0"/>
                <a:ea typeface="Calibri" panose="020F0502020204030204" pitchFamily="34" charset="0"/>
              </a:rPr>
              <a:t>z transportem i łącznością. Wykonane wydatki stanowiły 99,11% wydatków planowanych w tym dziale. </a:t>
            </a:r>
            <a:endParaRPr lang="pl-PL" sz="2000" dirty="0">
              <a:effectLst/>
              <a:latin typeface="Times New Roman" panose="02020603050405020304" pitchFamily="18" charset="0"/>
              <a:ea typeface="Times New Roman" panose="02020603050405020304" pitchFamily="18" charset="0"/>
            </a:endParaRPr>
          </a:p>
          <a:p>
            <a:pPr algn="just">
              <a:lnSpc>
                <a:spcPts val="1400"/>
              </a:lnSpc>
            </a:pPr>
            <a:r>
              <a:rPr lang="pl-PL" sz="1800" dirty="0">
                <a:effectLst/>
                <a:highlight>
                  <a:srgbClr val="FFFF00"/>
                </a:highlight>
                <a:latin typeface="Calibri Light" panose="020F0302020204030204" pitchFamily="34" charset="0"/>
                <a:ea typeface="Calibri" panose="020F0502020204030204" pitchFamily="34" charset="0"/>
              </a:rPr>
              <a:t> </a:t>
            </a:r>
            <a:endParaRPr lang="pl-PL" sz="2000" dirty="0">
              <a:effectLst/>
              <a:latin typeface="Times New Roman" panose="02020603050405020304" pitchFamily="18" charset="0"/>
              <a:ea typeface="Times New Roman" panose="02020603050405020304" pitchFamily="18" charset="0"/>
            </a:endParaRPr>
          </a:p>
          <a:p>
            <a:pPr algn="just">
              <a:lnSpc>
                <a:spcPct val="150000"/>
              </a:lnSpc>
            </a:pPr>
            <a:r>
              <a:rPr lang="pl-PL" sz="1800" dirty="0">
                <a:effectLst/>
                <a:latin typeface="Calibri Light" panose="020F0302020204030204" pitchFamily="34" charset="0"/>
                <a:ea typeface="Calibri" panose="020F0502020204030204" pitchFamily="34" charset="0"/>
              </a:rPr>
              <a:t>W ramach dróg publicznych powiatowych, Gmina Łęka Opatowska zapewniła dotację dla Powiatu Kępińskiego, na modernizacje dróg lokalnych – powiatowych na terenie Gminy Łęka Opatowska. Dotacja ta wynosiła 486 057,17 zł.</a:t>
            </a:r>
            <a:endParaRPr lang="pl-PL" sz="1800" dirty="0">
              <a:effectLst/>
              <a:latin typeface="Times New Roman" panose="02020603050405020304" pitchFamily="18" charset="0"/>
              <a:ea typeface="Times New Roman" panose="02020603050405020304" pitchFamily="18" charset="0"/>
            </a:endParaRPr>
          </a:p>
          <a:p>
            <a:pPr algn="just">
              <a:lnSpc>
                <a:spcPct val="150000"/>
              </a:lnSpc>
            </a:pPr>
            <a:endParaRPr lang="pl-PL" sz="1600" dirty="0">
              <a:latin typeface="+mj-lt"/>
            </a:endParaRPr>
          </a:p>
          <a:p>
            <a:pPr algn="just">
              <a:lnSpc>
                <a:spcPct val="150000"/>
              </a:lnSpc>
            </a:pPr>
            <a:endParaRPr lang="pl-PL" sz="1600" dirty="0">
              <a:latin typeface="+mj-lt"/>
            </a:endParaRPr>
          </a:p>
        </p:txBody>
      </p:sp>
      <p:pic>
        <p:nvPicPr>
          <p:cNvPr id="7" name="Obraz 6">
            <a:extLst>
              <a:ext uri="{FF2B5EF4-FFF2-40B4-BE49-F238E27FC236}">
                <a16:creationId xmlns:a16="http://schemas.microsoft.com/office/drawing/2014/main" id="{F5CB602C-C172-1E98-F3F1-7CF4665EFB6B}"/>
              </a:ext>
            </a:extLst>
          </p:cNvPr>
          <p:cNvPicPr>
            <a:picLocks noChangeAspect="1"/>
          </p:cNvPicPr>
          <p:nvPr/>
        </p:nvPicPr>
        <p:blipFill rotWithShape="1">
          <a:blip r:embed="rId4">
            <a:extLst>
              <a:ext uri="{28A0092B-C50C-407E-A947-70E740481C1C}">
                <a14:useLocalDpi xmlns:a14="http://schemas.microsoft.com/office/drawing/2010/main" val="0"/>
              </a:ext>
            </a:extLst>
          </a:blip>
          <a:srcRect l="28975" r="28975"/>
          <a:stretch/>
        </p:blipFill>
        <p:spPr>
          <a:xfrm>
            <a:off x="8346003" y="0"/>
            <a:ext cx="3845997" cy="6858000"/>
          </a:xfrm>
          <a:prstGeom prst="rect">
            <a:avLst/>
          </a:prstGeom>
        </p:spPr>
      </p:pic>
    </p:spTree>
    <p:extLst>
      <p:ext uri="{BB962C8B-B14F-4D97-AF65-F5344CB8AC3E}">
        <p14:creationId xmlns:p14="http://schemas.microsoft.com/office/powerpoint/2010/main" val="1463294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310269" y="255040"/>
            <a:ext cx="7422373" cy="1676603"/>
          </a:xfrm>
        </p:spPr>
        <p:txBody>
          <a:bodyPr vert="horz" lIns="91440" tIns="45720" rIns="91440" bIns="45720" rtlCol="0" anchor="ctr">
            <a:normAutofit/>
          </a:bodyPr>
          <a:lstStyle/>
          <a:p>
            <a:pPr algn="l"/>
            <a:r>
              <a:rPr lang="pl-PL" sz="3000" b="1" dirty="0">
                <a:solidFill>
                  <a:srgbClr val="548235"/>
                </a:solidFill>
                <a:latin typeface="+mn-lt"/>
              </a:rPr>
              <a:t>INFRASTRUKTURA I ŚRODOWISKO</a:t>
            </a:r>
            <a:br>
              <a:rPr lang="pl-PL" sz="3000" b="1" dirty="0">
                <a:solidFill>
                  <a:srgbClr val="548235"/>
                </a:solidFill>
                <a:latin typeface="+mn-lt"/>
              </a:rPr>
            </a:br>
            <a:r>
              <a:rPr lang="pl-PL" sz="2400" b="1" dirty="0">
                <a:solidFill>
                  <a:srgbClr val="548235"/>
                </a:solidFill>
                <a:latin typeface="+mn-lt"/>
              </a:rPr>
              <a:t>GOSPODARKA KOMUNANA</a:t>
            </a:r>
            <a:endParaRPr lang="en-US" sz="2400" b="1" dirty="0">
              <a:solidFill>
                <a:srgbClr val="548235"/>
              </a:solidFill>
              <a:latin typeface="+mn-lt"/>
            </a:endParaRPr>
          </a:p>
        </p:txBody>
      </p:sp>
      <p:pic>
        <p:nvPicPr>
          <p:cNvPr id="5" name="Obraz 4">
            <a:extLst>
              <a:ext uri="{FF2B5EF4-FFF2-40B4-BE49-F238E27FC236}">
                <a16:creationId xmlns:a16="http://schemas.microsoft.com/office/drawing/2014/main" id="{388FEEFA-50F7-5027-3AAF-5BE3B1A108AF}"/>
              </a:ext>
            </a:extLst>
          </p:cNvPr>
          <p:cNvPicPr>
            <a:picLocks noChangeAspect="1"/>
          </p:cNvPicPr>
          <p:nvPr/>
        </p:nvPicPr>
        <p:blipFill rotWithShape="1">
          <a:blip r:embed="rId2">
            <a:extLst>
              <a:ext uri="{28A0092B-C50C-407E-A947-70E740481C1C}">
                <a14:useLocalDpi xmlns:a14="http://schemas.microsoft.com/office/drawing/2010/main" val="0"/>
              </a:ext>
            </a:extLst>
          </a:blip>
          <a:srcRect l="28975" r="28975"/>
          <a:stretch/>
        </p:blipFill>
        <p:spPr>
          <a:xfrm>
            <a:off x="8346003" y="0"/>
            <a:ext cx="3845997" cy="6858000"/>
          </a:xfrm>
          <a:prstGeom prst="rect">
            <a:avLst/>
          </a:prstGeom>
        </p:spPr>
      </p:pic>
      <p:graphicFrame>
        <p:nvGraphicFramePr>
          <p:cNvPr id="7" name="Tabela 6">
            <a:extLst>
              <a:ext uri="{FF2B5EF4-FFF2-40B4-BE49-F238E27FC236}">
                <a16:creationId xmlns:a16="http://schemas.microsoft.com/office/drawing/2014/main" id="{D8458646-8087-7E0D-34A2-FCBDDABC9FEE}"/>
              </a:ext>
            </a:extLst>
          </p:cNvPr>
          <p:cNvGraphicFramePr>
            <a:graphicFrameLocks noGrp="1"/>
          </p:cNvGraphicFramePr>
          <p:nvPr>
            <p:extLst>
              <p:ext uri="{D42A27DB-BD31-4B8C-83A1-F6EECF244321}">
                <p14:modId xmlns:p14="http://schemas.microsoft.com/office/powerpoint/2010/main" val="563101325"/>
              </p:ext>
            </p:extLst>
          </p:nvPr>
        </p:nvGraphicFramePr>
        <p:xfrm>
          <a:off x="498756" y="1999563"/>
          <a:ext cx="7422372" cy="3585990"/>
        </p:xfrm>
        <a:graphic>
          <a:graphicData uri="http://schemas.openxmlformats.org/drawingml/2006/table">
            <a:tbl>
              <a:tblPr firstRow="1" firstCol="1" bandRow="1"/>
              <a:tblGrid>
                <a:gridCol w="3349531">
                  <a:extLst>
                    <a:ext uri="{9D8B030D-6E8A-4147-A177-3AD203B41FA5}">
                      <a16:colId xmlns:a16="http://schemas.microsoft.com/office/drawing/2014/main" val="2066738938"/>
                    </a:ext>
                  </a:extLst>
                </a:gridCol>
                <a:gridCol w="4072841">
                  <a:extLst>
                    <a:ext uri="{9D8B030D-6E8A-4147-A177-3AD203B41FA5}">
                      <a16:colId xmlns:a16="http://schemas.microsoft.com/office/drawing/2014/main" val="2355975020"/>
                    </a:ext>
                  </a:extLst>
                </a:gridCol>
              </a:tblGrid>
              <a:tr h="1013827">
                <a:tc>
                  <a:txBody>
                    <a:bodyPr/>
                    <a:lstStyle/>
                    <a:p>
                      <a:r>
                        <a:rPr lang="pl-PL" sz="24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0,163 km </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l-PL" sz="18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wybudowanej sieci </a:t>
                      </a:r>
                      <a:br>
                        <a:rPr lang="pl-PL" sz="18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br>
                      <a:r>
                        <a:rPr lang="pl-PL" sz="18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kanalizacyjnej w 2023 roku</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r"/>
                      <a:r>
                        <a:rPr lang="pl-PL" sz="24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0,794 km </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lnSpc>
                          <a:spcPts val="1400"/>
                        </a:lnSpc>
                      </a:pPr>
                      <a:r>
                        <a:rPr lang="pl-PL" sz="18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wybudowanej sieci </a:t>
                      </a:r>
                      <a:br>
                        <a:rPr lang="pl-PL" sz="18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br>
                      <a:r>
                        <a:rPr lang="pl-PL" sz="18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wodociągowej w 2023 roku</a:t>
                      </a:r>
                      <a:r>
                        <a:rPr lang="pl-PL" sz="140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801345199"/>
                  </a:ext>
                </a:extLst>
              </a:tr>
              <a:tr h="1272385">
                <a:tc>
                  <a:txBody>
                    <a:bodyPr/>
                    <a:lstStyle/>
                    <a:p>
                      <a:pPr algn="just">
                        <a:lnSpc>
                          <a:spcPts val="1400"/>
                        </a:lnSpc>
                      </a:pPr>
                      <a:endParaRPr lang="pl-PL" sz="1400">
                        <a:solidFill>
                          <a:srgbClr val="70AD47"/>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r>
                        <a:rPr lang="pl-PL" sz="20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l-PL" sz="20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17 nowych gospodarstw podłączonych do sieci wodociągowej w 2023 roku</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ts val="1400"/>
                        </a:lnSpc>
                      </a:pPr>
                      <a:r>
                        <a:rPr lang="pl-PL" sz="200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376877525"/>
                  </a:ext>
                </a:extLst>
              </a:tr>
              <a:tr h="1299778">
                <a:tc>
                  <a:txBody>
                    <a:bodyPr/>
                    <a:lstStyle/>
                    <a:p>
                      <a:pPr algn="r"/>
                      <a:r>
                        <a:rPr lang="pl-PL" sz="2000" b="1">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10 nowych gospodarstw podłączonych do sieci kanalizacyjnej w 2023 roku</a:t>
                      </a:r>
                      <a:r>
                        <a:rPr lang="pl-PL" sz="2000">
                          <a:solidFill>
                            <a:srgbClr val="548235"/>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l-PL"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just">
                        <a:lnSpc>
                          <a:spcPts val="1400"/>
                        </a:lnSpc>
                      </a:pPr>
                      <a:endParaRPr lang="pl-PL" sz="1400" dirty="0">
                        <a:solidFill>
                          <a:srgbClr val="70AD47"/>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701750913"/>
                  </a:ext>
                </a:extLst>
              </a:tr>
            </a:tbl>
          </a:graphicData>
        </a:graphic>
      </p:graphicFrame>
      <p:pic>
        <p:nvPicPr>
          <p:cNvPr id="7173" name="Obraz 235">
            <a:extLst>
              <a:ext uri="{FF2B5EF4-FFF2-40B4-BE49-F238E27FC236}">
                <a16:creationId xmlns:a16="http://schemas.microsoft.com/office/drawing/2014/main" id="{313FAD81-6457-2DED-66D9-3ED8C7357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625" y="3085748"/>
            <a:ext cx="866775" cy="8286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Obraz 251">
            <a:extLst>
              <a:ext uri="{FF2B5EF4-FFF2-40B4-BE49-F238E27FC236}">
                <a16:creationId xmlns:a16="http://schemas.microsoft.com/office/drawing/2014/main" id="{13AB435D-99B4-4AB2-0DDD-E2030E7D0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046" y="2028809"/>
            <a:ext cx="819150" cy="790575"/>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a 41" descr="Woda">
            <a:extLst>
              <a:ext uri="{FF2B5EF4-FFF2-40B4-BE49-F238E27FC236}">
                <a16:creationId xmlns:a16="http://schemas.microsoft.com/office/drawing/2014/main" id="{E4C3A83C-CA36-54CF-40C5-C5B4B8589C4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70621" y="3914423"/>
            <a:ext cx="914400" cy="914400"/>
          </a:xfrm>
          <a:prstGeom prst="rect">
            <a:avLst/>
          </a:prstGeom>
        </p:spPr>
      </p:pic>
    </p:spTree>
    <p:extLst>
      <p:ext uri="{BB962C8B-B14F-4D97-AF65-F5344CB8AC3E}">
        <p14:creationId xmlns:p14="http://schemas.microsoft.com/office/powerpoint/2010/main" val="387972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134811" y="-372922"/>
            <a:ext cx="7422373" cy="1676603"/>
          </a:xfrm>
        </p:spPr>
        <p:txBody>
          <a:bodyPr vert="horz" lIns="91440" tIns="45720" rIns="91440" bIns="45720" rtlCol="0" anchor="ctr">
            <a:normAutofit/>
          </a:bodyPr>
          <a:lstStyle/>
          <a:p>
            <a:pPr algn="l"/>
            <a:r>
              <a:rPr lang="pl-PL" sz="3000" b="1" dirty="0">
                <a:solidFill>
                  <a:srgbClr val="548235"/>
                </a:solidFill>
                <a:latin typeface="+mn-lt"/>
              </a:rPr>
              <a:t>INFRASTRUKTURA I ŚRODOWISKO</a:t>
            </a:r>
            <a:br>
              <a:rPr lang="pl-PL" sz="3000" b="1" dirty="0">
                <a:solidFill>
                  <a:srgbClr val="548235"/>
                </a:solidFill>
                <a:latin typeface="+mn-lt"/>
              </a:rPr>
            </a:br>
            <a:r>
              <a:rPr lang="pl-PL" sz="2400" b="1" dirty="0">
                <a:solidFill>
                  <a:srgbClr val="548235"/>
                </a:solidFill>
                <a:latin typeface="+mn-lt"/>
              </a:rPr>
              <a:t>OCHRONA ŚRODOWISKA</a:t>
            </a:r>
            <a:endParaRPr lang="en-US" sz="2400" b="1" dirty="0">
              <a:solidFill>
                <a:srgbClr val="548235"/>
              </a:solidFill>
              <a:latin typeface="+mn-lt"/>
            </a:endParaRPr>
          </a:p>
        </p:txBody>
      </p:sp>
      <p:graphicFrame>
        <p:nvGraphicFramePr>
          <p:cNvPr id="7" name="Tabela 6">
            <a:extLst>
              <a:ext uri="{FF2B5EF4-FFF2-40B4-BE49-F238E27FC236}">
                <a16:creationId xmlns:a16="http://schemas.microsoft.com/office/drawing/2014/main" id="{4D89AAF2-B8D2-4B13-80B5-2742B58297BF}"/>
              </a:ext>
            </a:extLst>
          </p:cNvPr>
          <p:cNvGraphicFramePr>
            <a:graphicFrameLocks noGrp="1"/>
          </p:cNvGraphicFramePr>
          <p:nvPr>
            <p:extLst>
              <p:ext uri="{D42A27DB-BD31-4B8C-83A1-F6EECF244321}">
                <p14:modId xmlns:p14="http://schemas.microsoft.com/office/powerpoint/2010/main" val="3079302853"/>
              </p:ext>
            </p:extLst>
          </p:nvPr>
        </p:nvGraphicFramePr>
        <p:xfrm>
          <a:off x="509551" y="5614367"/>
          <a:ext cx="5165414" cy="867156"/>
        </p:xfrm>
        <a:graphic>
          <a:graphicData uri="http://schemas.openxmlformats.org/drawingml/2006/table">
            <a:tbl>
              <a:tblPr firstRow="1" firstCol="1" bandRow="1"/>
              <a:tblGrid>
                <a:gridCol w="5165414">
                  <a:extLst>
                    <a:ext uri="{9D8B030D-6E8A-4147-A177-3AD203B41FA5}">
                      <a16:colId xmlns:a16="http://schemas.microsoft.com/office/drawing/2014/main" val="1383218647"/>
                    </a:ext>
                  </a:extLst>
                </a:gridCol>
              </a:tblGrid>
              <a:tr h="0">
                <a:tc>
                  <a:txBody>
                    <a:bodyPr/>
                    <a:lstStyle/>
                    <a:p>
                      <a:pPr algn="ctr">
                        <a:lnSpc>
                          <a:spcPct val="150000"/>
                        </a:lnSpc>
                      </a:pPr>
                      <a:r>
                        <a:rPr lang="pl-PL" sz="2000" b="1" dirty="0">
                          <a:solidFill>
                            <a:srgbClr val="548235"/>
                          </a:solidFill>
                          <a:effectLst/>
                          <a:latin typeface="+mj-lt"/>
                          <a:ea typeface="Calibri" panose="020F0502020204030204" pitchFamily="34" charset="0"/>
                          <a:cs typeface="Times New Roman" panose="02020603050405020304" pitchFamily="18" charset="0"/>
                        </a:rPr>
                        <a:t>Wymianę źródeł ciepła dofinansowano w 2023 roku dla 14 </a:t>
                      </a:r>
                      <a:r>
                        <a:rPr lang="pl-PL" sz="2000" b="1" dirty="0">
                          <a:solidFill>
                            <a:srgbClr val="548235"/>
                          </a:solidFill>
                          <a:effectLst/>
                          <a:latin typeface="+mn-lt"/>
                          <a:ea typeface="Calibri" panose="020F0502020204030204" pitchFamily="34" charset="0"/>
                          <a:cs typeface="Times New Roman" panose="02020603050405020304" pitchFamily="18" charset="0"/>
                        </a:rPr>
                        <a:t>wnioskodawców</a:t>
                      </a:r>
                      <a:endParaRPr lang="pl-PL" sz="2000" dirty="0">
                        <a:solidFill>
                          <a:srgbClr val="548235"/>
                        </a:solidFill>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15410611"/>
                  </a:ext>
                </a:extLst>
              </a:tr>
            </a:tbl>
          </a:graphicData>
        </a:graphic>
      </p:graphicFrame>
      <p:pic>
        <p:nvPicPr>
          <p:cNvPr id="8" name="Grafika 236" descr="Otwarta dłoń z rośliną">
            <a:extLst>
              <a:ext uri="{FF2B5EF4-FFF2-40B4-BE49-F238E27FC236}">
                <a16:creationId xmlns:a16="http://schemas.microsoft.com/office/drawing/2014/main" id="{EB9E49C2-E826-4B9D-BF6D-0021E942D349}"/>
              </a:ext>
            </a:extLst>
          </p:cNvPr>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42525" y="5378217"/>
            <a:ext cx="1507477" cy="1339456"/>
          </a:xfrm>
          <a:prstGeom prst="rect">
            <a:avLst/>
          </a:prstGeom>
        </p:spPr>
      </p:pic>
      <p:sp>
        <p:nvSpPr>
          <p:cNvPr id="10" name="pole tekstowe 9">
            <a:extLst>
              <a:ext uri="{FF2B5EF4-FFF2-40B4-BE49-F238E27FC236}">
                <a16:creationId xmlns:a16="http://schemas.microsoft.com/office/drawing/2014/main" id="{0A8F08C7-C6A8-4B7E-87E3-E6962D9A7B10}"/>
              </a:ext>
            </a:extLst>
          </p:cNvPr>
          <p:cNvSpPr txBox="1"/>
          <p:nvPr/>
        </p:nvSpPr>
        <p:spPr>
          <a:xfrm>
            <a:off x="240537" y="938254"/>
            <a:ext cx="7956012" cy="4442883"/>
          </a:xfrm>
          <a:prstGeom prst="rect">
            <a:avLst/>
          </a:prstGeom>
          <a:noFill/>
        </p:spPr>
        <p:txBody>
          <a:bodyPr wrap="square">
            <a:spAutoFit/>
          </a:bodyPr>
          <a:lstStyle/>
          <a:p>
            <a:pPr algn="just">
              <a:lnSpc>
                <a:spcPts val="1400"/>
              </a:lnSpc>
            </a:pPr>
            <a:r>
              <a:rPr lang="pl-PL" sz="1700" dirty="0">
                <a:effectLst/>
                <a:latin typeface="Calibri Light" panose="020F0302020204030204" pitchFamily="34" charset="0"/>
                <a:ea typeface="Calibri" panose="020F0502020204030204" pitchFamily="34" charset="0"/>
              </a:rPr>
              <a:t>W 2023 roku wśród inwestycji związanych z gospodarką wodno-ściekową znalazło się m.in.:</a:t>
            </a:r>
            <a:endParaRPr lang="pl-PL" sz="1700" dirty="0">
              <a:effectLst/>
              <a:latin typeface="Times New Roman" panose="02020603050405020304" pitchFamily="18" charset="0"/>
              <a:ea typeface="Times New Roman" panose="02020603050405020304" pitchFamily="18" charset="0"/>
            </a:endParaRPr>
          </a:p>
          <a:p>
            <a:pPr marL="342900" lvl="0" indent="-342900" algn="just">
              <a:lnSpc>
                <a:spcPts val="1400"/>
              </a:lnSpc>
              <a:buClr>
                <a:srgbClr val="548235"/>
              </a:buClr>
              <a:buFont typeface="Symbol" panose="05050102010706020507" pitchFamily="18" charset="2"/>
              <a:buChar char=""/>
            </a:pPr>
            <a:r>
              <a:rPr lang="pl-PL" sz="1700" dirty="0">
                <a:effectLst/>
                <a:latin typeface="Calibri Light" panose="020F0302020204030204" pitchFamily="34" charset="0"/>
                <a:ea typeface="Calibri" panose="020F0502020204030204" pitchFamily="34" charset="0"/>
                <a:cs typeface="Times New Roman" panose="02020603050405020304" pitchFamily="18" charset="0"/>
              </a:rPr>
              <a:t>Budowa sieci wodociągowej i kanalizacyjnej w miejscowości Raków za kwotę </a:t>
            </a:r>
            <a:br>
              <a:rPr lang="pl-PL" sz="1700" dirty="0">
                <a:effectLst/>
                <a:latin typeface="Calibri Light" panose="020F0302020204030204" pitchFamily="34" charset="0"/>
                <a:ea typeface="Calibri" panose="020F0502020204030204" pitchFamily="34" charset="0"/>
                <a:cs typeface="Times New Roman" panose="02020603050405020304" pitchFamily="18" charset="0"/>
              </a:rPr>
            </a:br>
            <a:r>
              <a:rPr lang="pl-PL" sz="1700" b="1"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167 257,87 zł</a:t>
            </a:r>
            <a:r>
              <a:rPr lang="pl-PL" sz="17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a:t>
            </a:r>
            <a:endParaRPr lang="pl-PL" sz="17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Symbol" panose="05050102010706020507" pitchFamily="18" charset="2"/>
              <a:buChar char=""/>
            </a:pPr>
            <a:r>
              <a:rPr lang="pl-PL" sz="1700" dirty="0">
                <a:effectLst/>
                <a:latin typeface="Calibri Light" panose="020F0302020204030204" pitchFamily="34" charset="0"/>
                <a:ea typeface="Calibri" panose="020F0502020204030204" pitchFamily="34" charset="0"/>
                <a:cs typeface="Times New Roman" panose="02020603050405020304" pitchFamily="18" charset="0"/>
              </a:rPr>
              <a:t>Przebudowa sieci wodociągowej w m. Raków działki nr 329 i 89/2 obręb Raków za kwotę </a:t>
            </a:r>
            <a:r>
              <a:rPr lang="pl-PL" sz="1700" b="1"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163 892,25 zł</a:t>
            </a:r>
            <a:r>
              <a:rPr lang="pl-PL" sz="17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a:t>
            </a:r>
            <a:endParaRPr lang="pl-PL" sz="17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ts val="1400"/>
              </a:lnSpc>
              <a:buClr>
                <a:srgbClr val="548235"/>
              </a:buClr>
              <a:buFont typeface="Symbol" panose="05050102010706020507" pitchFamily="18" charset="2"/>
              <a:buChar char=""/>
            </a:pPr>
            <a:r>
              <a:rPr lang="pl-PL" sz="1700" dirty="0">
                <a:effectLst/>
                <a:latin typeface="Calibri Light" panose="020F0302020204030204" pitchFamily="34" charset="0"/>
                <a:ea typeface="Calibri" panose="020F0502020204030204" pitchFamily="34" charset="0"/>
                <a:cs typeface="Times New Roman" panose="02020603050405020304" pitchFamily="18" charset="0"/>
              </a:rPr>
              <a:t>Budowa kanalizacji sanitarnej łączącej miejscowości Szalonka i Siemianice wraz ze skanalizowaniem części Siemianic, częściową wymianą wodociągu, modernizacją stacji uzdatniania wody w Mariance Siemieńskiej oraz montażem dwóch podziemnych zbiorników na wody opadowe za łączną kwotę </a:t>
            </a:r>
            <a:r>
              <a:rPr lang="pl-PL" sz="1700" b="1"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5 912 139,29 zł</a:t>
            </a:r>
            <a:r>
              <a:rPr lang="pl-PL" sz="17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 (inwestycja nadal </a:t>
            </a:r>
            <a:br>
              <a:rPr lang="pl-PL" sz="17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br>
            <a:r>
              <a:rPr lang="pl-PL" sz="17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w realizacji),</a:t>
            </a:r>
            <a:endParaRPr lang="pl-PL" sz="17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ts val="1400"/>
              </a:lnSpc>
              <a:spcAft>
                <a:spcPts val="800"/>
              </a:spcAft>
              <a:buClr>
                <a:srgbClr val="548235"/>
              </a:buClr>
              <a:buFont typeface="Symbol" panose="05050102010706020507" pitchFamily="18" charset="2"/>
              <a:buChar char=""/>
            </a:pPr>
            <a:r>
              <a:rPr lang="pl-PL" sz="1700" dirty="0">
                <a:effectLst/>
                <a:latin typeface="Calibri Light" panose="020F0302020204030204" pitchFamily="34" charset="0"/>
                <a:ea typeface="Calibri" panose="020F0502020204030204" pitchFamily="34" charset="0"/>
                <a:cs typeface="Times New Roman" panose="02020603050405020304" pitchFamily="18" charset="0"/>
              </a:rPr>
              <a:t>Budowa kanalizacji sanitarnej, modernizacja kanalizacji deszczowej oraz sieci wodociągowej na ul. Żabiej, Chróścińskiej, Zielonej i Zimnej w Siemianicach za łączną kwotę </a:t>
            </a:r>
            <a:r>
              <a:rPr lang="pl-PL" sz="1700" b="1"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4 922 092,40 zł</a:t>
            </a:r>
            <a:r>
              <a:rPr lang="pl-PL" sz="1700" dirty="0">
                <a:solidFill>
                  <a:srgbClr val="548235"/>
                </a:solidFill>
                <a:effectLst/>
                <a:latin typeface="Calibri Light" panose="020F0302020204030204" pitchFamily="34" charset="0"/>
                <a:ea typeface="Calibri" panose="020F0502020204030204" pitchFamily="34" charset="0"/>
                <a:cs typeface="Times New Roman" panose="02020603050405020304" pitchFamily="18" charset="0"/>
              </a:rPr>
              <a:t> (inwestycja nadal w realizacji).</a:t>
            </a:r>
          </a:p>
          <a:p>
            <a:pPr marL="342900" lvl="0" indent="-342900" algn="just">
              <a:lnSpc>
                <a:spcPts val="1400"/>
              </a:lnSpc>
              <a:spcAft>
                <a:spcPts val="800"/>
              </a:spcAft>
              <a:buClr>
                <a:srgbClr val="548235"/>
              </a:buClr>
              <a:buFont typeface="Symbol" panose="05050102010706020507" pitchFamily="18" charset="2"/>
              <a:buChar char=""/>
            </a:pPr>
            <a:endParaRPr lang="pl-PL" sz="17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ts val="1400"/>
              </a:lnSpc>
            </a:pPr>
            <a:r>
              <a:rPr lang="pl-PL" sz="1700" dirty="0">
                <a:effectLst/>
                <a:latin typeface="Calibri Light" panose="020F0302020204030204" pitchFamily="34" charset="0"/>
                <a:ea typeface="Calibri" panose="020F0502020204030204" pitchFamily="34" charset="0"/>
              </a:rPr>
              <a:t>W ramach działań związanych z ochroną powietrza atmosferycznego, Gmina podejmowała następujące wydatki:</a:t>
            </a:r>
            <a:endParaRPr lang="pl-PL" sz="1700" dirty="0">
              <a:effectLst/>
              <a:latin typeface="Times New Roman" panose="02020603050405020304" pitchFamily="18" charset="0"/>
              <a:ea typeface="Times New Roman" panose="02020603050405020304" pitchFamily="18" charset="0"/>
            </a:endParaRPr>
          </a:p>
          <a:p>
            <a:pPr marL="342900" lvl="0" indent="-342900" algn="just">
              <a:lnSpc>
                <a:spcPts val="1400"/>
              </a:lnSpc>
              <a:buClr>
                <a:srgbClr val="548235"/>
              </a:buClr>
              <a:buFont typeface="Symbol" panose="05050102010706020507" pitchFamily="18" charset="2"/>
              <a:buChar char=""/>
            </a:pPr>
            <a:r>
              <a:rPr lang="pl-PL" sz="1700" dirty="0">
                <a:effectLst/>
                <a:latin typeface="Calibri Light" panose="020F0302020204030204" pitchFamily="34" charset="0"/>
                <a:ea typeface="Calibri" panose="020F0502020204030204" pitchFamily="34" charset="0"/>
                <a:cs typeface="Symbol" panose="05050102010706020507" pitchFamily="18" charset="2"/>
              </a:rPr>
              <a:t>montaż odnawialnych źródeł energii na obiektach użyteczności publicznej w Gminie Łęka Opatowska za kwotę 106 810,08 zł,</a:t>
            </a:r>
            <a:endParaRPr lang="pl-PL" sz="1700" dirty="0">
              <a:effectLst/>
              <a:latin typeface="Calibri" panose="020F0502020204030204" pitchFamily="34" charset="0"/>
              <a:ea typeface="Times New Roman" panose="02020603050405020304" pitchFamily="18" charset="0"/>
              <a:cs typeface="Symbol" panose="05050102010706020507" pitchFamily="18" charset="2"/>
            </a:endParaRPr>
          </a:p>
          <a:p>
            <a:pPr marL="342900" lvl="0" indent="-342900" algn="just">
              <a:lnSpc>
                <a:spcPts val="1400"/>
              </a:lnSpc>
              <a:buClr>
                <a:srgbClr val="548235"/>
              </a:buClr>
              <a:buFont typeface="Symbol" panose="05050102010706020507" pitchFamily="18" charset="2"/>
              <a:buChar char=""/>
            </a:pPr>
            <a:r>
              <a:rPr lang="pl-PL" sz="1700" dirty="0">
                <a:effectLst/>
                <a:latin typeface="Calibri Light" panose="020F0302020204030204" pitchFamily="34" charset="0"/>
                <a:ea typeface="Calibri" panose="020F0502020204030204" pitchFamily="34" charset="0"/>
                <a:cs typeface="Symbol" panose="05050102010706020507" pitchFamily="18" charset="2"/>
              </a:rPr>
              <a:t>montaż odnawialnych źródeł energii na obiektach użyteczności publicznej w Gminie Łęka Opatowska za kwotę 1 374 016,95 zł,</a:t>
            </a:r>
            <a:endParaRPr lang="pl-PL" sz="1700" dirty="0">
              <a:effectLst/>
              <a:latin typeface="Calibri" panose="020F0502020204030204" pitchFamily="34" charset="0"/>
              <a:ea typeface="Times New Roman" panose="02020603050405020304" pitchFamily="18" charset="0"/>
              <a:cs typeface="Symbol" panose="05050102010706020507" pitchFamily="18" charset="2"/>
            </a:endParaRPr>
          </a:p>
          <a:p>
            <a:pPr marL="342900" lvl="0" indent="-342900" algn="just">
              <a:lnSpc>
                <a:spcPts val="1400"/>
              </a:lnSpc>
              <a:spcAft>
                <a:spcPts val="800"/>
              </a:spcAft>
              <a:buClr>
                <a:srgbClr val="548235"/>
              </a:buClr>
              <a:buFont typeface="Symbol" panose="05050102010706020507" pitchFamily="18" charset="2"/>
              <a:buChar char=""/>
            </a:pPr>
            <a:r>
              <a:rPr lang="pl-PL" sz="1700" dirty="0">
                <a:effectLst/>
                <a:latin typeface="Calibri Light" panose="020F0302020204030204" pitchFamily="34" charset="0"/>
                <a:ea typeface="Calibri" panose="020F0502020204030204" pitchFamily="34" charset="0"/>
                <a:cs typeface="Symbol" panose="05050102010706020507" pitchFamily="18" charset="2"/>
              </a:rPr>
              <a:t>dotacje celowa na dofinansowanie wymiany źródeł ciepła na obszarze Gminy Łęka Opatowska za kwotę 70 000,00 zł.</a:t>
            </a:r>
            <a:endParaRPr lang="pl-PL" sz="1700" dirty="0">
              <a:effectLst/>
              <a:latin typeface="Calibri" panose="020F0502020204030204" pitchFamily="34" charset="0"/>
              <a:ea typeface="Times New Roman" panose="02020603050405020304" pitchFamily="18" charset="0"/>
              <a:cs typeface="Symbol" panose="05050102010706020507" pitchFamily="18" charset="2"/>
            </a:endParaRPr>
          </a:p>
        </p:txBody>
      </p:sp>
      <p:pic>
        <p:nvPicPr>
          <p:cNvPr id="9" name="Obraz 8">
            <a:extLst>
              <a:ext uri="{FF2B5EF4-FFF2-40B4-BE49-F238E27FC236}">
                <a16:creationId xmlns:a16="http://schemas.microsoft.com/office/drawing/2014/main" id="{2B32309D-3D8C-FC54-17B2-C7CFD1C8A6DB}"/>
              </a:ext>
            </a:extLst>
          </p:cNvPr>
          <p:cNvPicPr>
            <a:picLocks noChangeAspect="1"/>
          </p:cNvPicPr>
          <p:nvPr/>
        </p:nvPicPr>
        <p:blipFill rotWithShape="1">
          <a:blip r:embed="rId4">
            <a:extLst>
              <a:ext uri="{28A0092B-C50C-407E-A947-70E740481C1C}">
                <a14:useLocalDpi xmlns:a14="http://schemas.microsoft.com/office/drawing/2010/main" val="0"/>
              </a:ext>
            </a:extLst>
          </a:blip>
          <a:srcRect l="28975" r="28975"/>
          <a:stretch/>
        </p:blipFill>
        <p:spPr>
          <a:xfrm>
            <a:off x="8346003" y="0"/>
            <a:ext cx="3845997" cy="6858000"/>
          </a:xfrm>
          <a:prstGeom prst="rect">
            <a:avLst/>
          </a:prstGeom>
        </p:spPr>
      </p:pic>
    </p:spTree>
    <p:extLst>
      <p:ext uri="{BB962C8B-B14F-4D97-AF65-F5344CB8AC3E}">
        <p14:creationId xmlns:p14="http://schemas.microsoft.com/office/powerpoint/2010/main" val="209536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CA52106B-E605-1BAC-3A1E-DD5C46A7966C}"/>
              </a:ext>
            </a:extLst>
          </p:cNvPr>
          <p:cNvPicPr>
            <a:picLocks noChangeAspect="1"/>
          </p:cNvPicPr>
          <p:nvPr/>
        </p:nvPicPr>
        <p:blipFill rotWithShape="1">
          <a:blip r:embed="rId2">
            <a:extLst>
              <a:ext uri="{28A0092B-C50C-407E-A947-70E740481C1C}">
                <a14:useLocalDpi xmlns:a14="http://schemas.microsoft.com/office/drawing/2010/main" val="0"/>
              </a:ext>
            </a:extLst>
          </a:blip>
          <a:srcRect l="29930" r="29930"/>
          <a:stretch/>
        </p:blipFill>
        <p:spPr>
          <a:xfrm>
            <a:off x="8480110" y="-202017"/>
            <a:ext cx="3779270" cy="7060017"/>
          </a:xfrm>
          <a:prstGeom prst="rect">
            <a:avLst/>
          </a:prstGeom>
        </p:spPr>
      </p:pic>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30367" y="0"/>
            <a:ext cx="7353906" cy="1072911"/>
          </a:xfrm>
          <a:noFill/>
        </p:spPr>
        <p:txBody>
          <a:bodyPr>
            <a:normAutofit/>
          </a:bodyPr>
          <a:lstStyle/>
          <a:p>
            <a:pPr algn="l"/>
            <a:r>
              <a:rPr lang="pl-PL" sz="3000" b="1" dirty="0">
                <a:solidFill>
                  <a:srgbClr val="323E4F"/>
                </a:solidFill>
                <a:latin typeface="+mn-lt"/>
              </a:rPr>
              <a:t>GŁÓWNE KIERUNKI DZIAŁAŃ W 2023 ROKU</a:t>
            </a:r>
          </a:p>
        </p:txBody>
      </p:sp>
      <p:sp>
        <p:nvSpPr>
          <p:cNvPr id="3" name="Podtytuł 2">
            <a:extLst>
              <a:ext uri="{FF2B5EF4-FFF2-40B4-BE49-F238E27FC236}">
                <a16:creationId xmlns:a16="http://schemas.microsoft.com/office/drawing/2014/main" id="{DF8F859B-4964-4802-9492-32E44EF42226}"/>
              </a:ext>
            </a:extLst>
          </p:cNvPr>
          <p:cNvSpPr>
            <a:spLocks noGrp="1"/>
          </p:cNvSpPr>
          <p:nvPr>
            <p:ph type="subTitle" idx="1"/>
          </p:nvPr>
        </p:nvSpPr>
        <p:spPr>
          <a:xfrm>
            <a:off x="134530" y="1071934"/>
            <a:ext cx="8345580" cy="5381052"/>
          </a:xfrm>
          <a:noFill/>
        </p:spPr>
        <p:txBody>
          <a:bodyPr>
            <a:noAutofit/>
          </a:bodyPr>
          <a:lstStyle/>
          <a:p>
            <a:pPr algn="just">
              <a:lnSpc>
                <a:spcPct val="100000"/>
              </a:lnSpc>
            </a:pPr>
            <a:r>
              <a:rPr lang="pl-PL" sz="1600" dirty="0">
                <a:effectLst/>
                <a:latin typeface="+mj-lt"/>
                <a:ea typeface="Times New Roman" panose="02020603050405020304" pitchFamily="18" charset="0"/>
              </a:rPr>
              <a:t>W 2023 r. Gmina Łęka Opatowska konsekwentnie realizowała zadania wynikające z polityk, pro-gramów, strategii przyjętych na szczeblu lokalnym, a także zadań zleconych przez władzę rządową. Działania skierowane były przede wszystkim na rozwój infrastruktury technicznej, drogowej, rozwój usług dedykowanych osobom z niepełnosprawnością, zapewnienie bezpieczeństwa mieszkańcom, rozwój odnawialnych źródeł energii oraz podniesienie estetyki przestrzeni. Działania te były zgodne ze Strategią Rozwoju Gminy Łęka Opatowska do 2026 roku będącą nadrzędnym dokumentem strategicznym w Gminie oraz przyjętą misją, którą jest: </a:t>
            </a:r>
          </a:p>
          <a:p>
            <a:pPr algn="just">
              <a:lnSpc>
                <a:spcPct val="100000"/>
              </a:lnSpc>
            </a:pPr>
            <a:endParaRPr lang="pl-PL" sz="1600" dirty="0">
              <a:effectLst/>
              <a:latin typeface="+mj-lt"/>
              <a:ea typeface="Times New Roman" panose="02020603050405020304" pitchFamily="18" charset="0"/>
            </a:endParaRPr>
          </a:p>
          <a:p>
            <a:pPr algn="just">
              <a:lnSpc>
                <a:spcPct val="100000"/>
              </a:lnSpc>
            </a:pPr>
            <a:r>
              <a:rPr lang="pl-PL" sz="1600" dirty="0">
                <a:effectLst/>
                <a:latin typeface="+mj-lt"/>
                <a:ea typeface="Times New Roman" panose="02020603050405020304" pitchFamily="18" charset="0"/>
              </a:rPr>
              <a:t>„Teraźniejszością i przyszłością Gminy Łęka Opatowska jest jej zrównoważony rozwój w harmonii ze środowiskiem przyrodniczym, gospodarczym i społecznym, umożliwiający przekształcenie gminy </a:t>
            </a:r>
            <a:br>
              <a:rPr lang="pl-PL" sz="1600" dirty="0">
                <a:effectLst/>
                <a:latin typeface="+mj-lt"/>
                <a:ea typeface="Times New Roman" panose="02020603050405020304" pitchFamily="18" charset="0"/>
              </a:rPr>
            </a:br>
            <a:r>
              <a:rPr lang="pl-PL" sz="1600" dirty="0">
                <a:effectLst/>
                <a:latin typeface="+mj-lt"/>
                <a:ea typeface="Times New Roman" panose="02020603050405020304" pitchFamily="18" charset="0"/>
              </a:rPr>
              <a:t>w wyróżniające się w otoczeniu ośrodków miejskich atrakcyjne miejsce zamieszkania, pracy </a:t>
            </a:r>
            <a:br>
              <a:rPr lang="pl-PL" sz="1600" dirty="0">
                <a:effectLst/>
                <a:latin typeface="+mj-lt"/>
                <a:ea typeface="Times New Roman" panose="02020603050405020304" pitchFamily="18" charset="0"/>
              </a:rPr>
            </a:br>
            <a:r>
              <a:rPr lang="pl-PL" sz="1600" dirty="0">
                <a:effectLst/>
                <a:latin typeface="+mj-lt"/>
                <a:ea typeface="Times New Roman" panose="02020603050405020304" pitchFamily="18" charset="0"/>
              </a:rPr>
              <a:t>i wypoczynku z dobrze wykształconymi i silnymi funkcjami gospodarczymi, turystycznymi, rekreacyjnymi i wypoczynkowymi o znaczeniu regionalnym.”</a:t>
            </a:r>
          </a:p>
          <a:p>
            <a:pPr algn="just">
              <a:lnSpc>
                <a:spcPct val="100000"/>
              </a:lnSpc>
            </a:pPr>
            <a:endParaRPr lang="pl-PL" sz="1600" dirty="0">
              <a:effectLst/>
              <a:latin typeface="+mj-lt"/>
              <a:ea typeface="Times New Roman" panose="02020603050405020304" pitchFamily="18" charset="0"/>
            </a:endParaRPr>
          </a:p>
          <a:p>
            <a:pPr algn="just">
              <a:lnSpc>
                <a:spcPct val="100000"/>
              </a:lnSpc>
            </a:pPr>
            <a:r>
              <a:rPr lang="pl-PL" sz="1600" dirty="0">
                <a:effectLst/>
                <a:latin typeface="+mj-lt"/>
                <a:ea typeface="Times New Roman" panose="02020603050405020304" pitchFamily="18" charset="0"/>
              </a:rPr>
              <a:t>Jednocześnie Wójt Gminy wykonywał uchwały Rady Gminy Łęka Opatowska, których w 2023 r. podjęto łącznie 73. W Gminie realizowano również zadania w ramach wyodrębnionego w gminnym budżecie funduszu sołeckiego, na który przeznaczono ponad 566 tys. zł. Do najważniejszych zadań zrealizowanych w ramach funduszu sołeckiego należą m.in. remonty remizy OSP, zakup wyposażenia OSP oraz remont i modernizacja </a:t>
            </a:r>
            <a:r>
              <a:rPr lang="pl-PL" sz="1600" dirty="0" err="1">
                <a:effectLst/>
                <a:latin typeface="+mj-lt"/>
                <a:ea typeface="Times New Roman" panose="02020603050405020304" pitchFamily="18" charset="0"/>
              </a:rPr>
              <a:t>sal</a:t>
            </a:r>
            <a:r>
              <a:rPr lang="pl-PL" sz="1600" dirty="0">
                <a:effectLst/>
                <a:latin typeface="+mj-lt"/>
                <a:ea typeface="Times New Roman" panose="02020603050405020304" pitchFamily="18" charset="0"/>
              </a:rPr>
              <a:t> OSP.</a:t>
            </a:r>
          </a:p>
          <a:p>
            <a:pPr algn="just">
              <a:lnSpc>
                <a:spcPct val="100000"/>
              </a:lnSpc>
            </a:pPr>
            <a:endParaRPr lang="pl-PL" sz="1600" dirty="0">
              <a:effectLst/>
              <a:latin typeface="+mj-lt"/>
              <a:ea typeface="Times New Roman" panose="02020603050405020304" pitchFamily="18" charset="0"/>
            </a:endParaRPr>
          </a:p>
          <a:p>
            <a:pPr algn="just">
              <a:lnSpc>
                <a:spcPct val="100000"/>
              </a:lnSpc>
            </a:pPr>
            <a:r>
              <a:rPr lang="pl-PL" sz="1600" dirty="0">
                <a:effectLst/>
                <a:latin typeface="+mj-lt"/>
                <a:ea typeface="Times New Roman" panose="02020603050405020304" pitchFamily="18" charset="0"/>
              </a:rPr>
              <a:t> </a:t>
            </a:r>
          </a:p>
          <a:p>
            <a:pPr algn="just">
              <a:lnSpc>
                <a:spcPct val="100000"/>
              </a:lnSpc>
            </a:pPr>
            <a:endParaRPr lang="pl-PL" sz="1800" b="1" dirty="0">
              <a:latin typeface="+mj-lt"/>
            </a:endParaRPr>
          </a:p>
        </p:txBody>
      </p:sp>
    </p:spTree>
    <p:extLst>
      <p:ext uri="{BB962C8B-B14F-4D97-AF65-F5344CB8AC3E}">
        <p14:creationId xmlns:p14="http://schemas.microsoft.com/office/powerpoint/2010/main" val="212422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355FCB37-2D4E-4D73-A2BB-17BEFB194AB7}"/>
              </a:ext>
            </a:extLst>
          </p:cNvPr>
          <p:cNvSpPr/>
          <p:nvPr/>
        </p:nvSpPr>
        <p:spPr>
          <a:xfrm>
            <a:off x="2098878" y="571593"/>
            <a:ext cx="8711231" cy="423449"/>
          </a:xfrm>
          <a:prstGeom prst="rect">
            <a:avLst/>
          </a:prstGeom>
        </p:spPr>
        <p:txBody>
          <a:bodyPr wrap="square">
            <a:spAutoFit/>
          </a:bodyPr>
          <a:lstStyle/>
          <a:p>
            <a:pPr algn="just">
              <a:lnSpc>
                <a:spcPct val="150000"/>
              </a:lnSpc>
            </a:pPr>
            <a:r>
              <a:rPr lang="pl-PL" sz="1600" dirty="0"/>
              <a:t>	</a:t>
            </a:r>
          </a:p>
        </p:txBody>
      </p:sp>
      <p:sp>
        <p:nvSpPr>
          <p:cNvPr id="6" name="Prostokąt 5">
            <a:extLst>
              <a:ext uri="{FF2B5EF4-FFF2-40B4-BE49-F238E27FC236}">
                <a16:creationId xmlns:a16="http://schemas.microsoft.com/office/drawing/2014/main" id="{610AE368-A863-4A48-A4CA-1EF81A9CF89E}"/>
              </a:ext>
            </a:extLst>
          </p:cNvPr>
          <p:cNvSpPr/>
          <p:nvPr/>
        </p:nvSpPr>
        <p:spPr>
          <a:xfrm>
            <a:off x="610763" y="995042"/>
            <a:ext cx="8592568" cy="423449"/>
          </a:xfrm>
          <a:prstGeom prst="rect">
            <a:avLst/>
          </a:prstGeom>
        </p:spPr>
        <p:txBody>
          <a:bodyPr wrap="square">
            <a:spAutoFit/>
          </a:bodyPr>
          <a:lstStyle/>
          <a:p>
            <a:pPr algn="just">
              <a:lnSpc>
                <a:spcPct val="150000"/>
              </a:lnSpc>
            </a:pPr>
            <a:r>
              <a:rPr lang="pl-PL" sz="1600" dirty="0"/>
              <a:t>	</a:t>
            </a:r>
          </a:p>
        </p:txBody>
      </p:sp>
      <p:sp>
        <p:nvSpPr>
          <p:cNvPr id="9" name="Prostokąt 8">
            <a:extLst>
              <a:ext uri="{FF2B5EF4-FFF2-40B4-BE49-F238E27FC236}">
                <a16:creationId xmlns:a16="http://schemas.microsoft.com/office/drawing/2014/main" id="{9863BC09-DC23-4B2C-B1F3-AC94D115B52B}"/>
              </a:ext>
            </a:extLst>
          </p:cNvPr>
          <p:cNvSpPr/>
          <p:nvPr/>
        </p:nvSpPr>
        <p:spPr>
          <a:xfrm>
            <a:off x="3738158" y="2423860"/>
            <a:ext cx="8018925" cy="646331"/>
          </a:xfrm>
          <a:prstGeom prst="rect">
            <a:avLst/>
          </a:prstGeom>
        </p:spPr>
        <p:txBody>
          <a:bodyPr wrap="square">
            <a:spAutoFit/>
          </a:bodyPr>
          <a:lstStyle/>
          <a:p>
            <a:pPr algn="r"/>
            <a:r>
              <a:rPr lang="pl-PL" i="1" dirty="0"/>
              <a:t>Wójt Gminy Łęka Opatowska</a:t>
            </a:r>
            <a:endParaRPr lang="pl-PL" dirty="0"/>
          </a:p>
          <a:p>
            <a:pPr algn="r"/>
            <a:r>
              <a:rPr lang="pl-PL" i="1" dirty="0"/>
              <a:t>Adam </a:t>
            </a:r>
            <a:r>
              <a:rPr lang="pl-PL" i="1" dirty="0" err="1"/>
              <a:t>Kopis</a:t>
            </a:r>
            <a:endParaRPr lang="pl-PL" dirty="0"/>
          </a:p>
        </p:txBody>
      </p:sp>
      <p:sp>
        <p:nvSpPr>
          <p:cNvPr id="8" name="pole tekstowe 7">
            <a:extLst>
              <a:ext uri="{FF2B5EF4-FFF2-40B4-BE49-F238E27FC236}">
                <a16:creationId xmlns:a16="http://schemas.microsoft.com/office/drawing/2014/main" id="{210323C4-B737-49C0-A4E8-1902BE2F6AE8}"/>
              </a:ext>
            </a:extLst>
          </p:cNvPr>
          <p:cNvSpPr txBox="1"/>
          <p:nvPr/>
        </p:nvSpPr>
        <p:spPr>
          <a:xfrm>
            <a:off x="3738158" y="300446"/>
            <a:ext cx="8266272" cy="1477328"/>
          </a:xfrm>
          <a:prstGeom prst="rect">
            <a:avLst/>
          </a:prstGeom>
          <a:noFill/>
        </p:spPr>
        <p:txBody>
          <a:bodyPr wrap="square">
            <a:spAutoFit/>
          </a:bodyPr>
          <a:lstStyle/>
          <a:p>
            <a:pPr algn="just">
              <a:spcAft>
                <a:spcPts val="1200"/>
              </a:spcAft>
            </a:pPr>
            <a:r>
              <a:rPr lang="pl-PL" sz="1800" i="1" dirty="0">
                <a:effectLst/>
                <a:latin typeface="Calibri Light" panose="020F0302020204030204" pitchFamily="34" charset="0"/>
                <a:ea typeface="Times New Roman" panose="02020603050405020304" pitchFamily="18" charset="0"/>
              </a:rPr>
              <a:t>Chciałbym serdecznie podziękować wszystkim zaangażowanym w proces podejmowania decyzji i realizacji projektów - radnym, sołtysom, pracownikom Urzędu Gminy, jednostkom organizacyjnym oraz mieszkańcom, którzy aktywnie uczestniczą w życiu społeczności lokalnej. Wasze zaangażowanie i wsparcie są nieocenione i stanowią fundament naszych osiągnięć.</a:t>
            </a:r>
            <a:endParaRPr lang="pl-PL" sz="1800" dirty="0">
              <a:effectLst/>
              <a:latin typeface="Times New Roman" panose="02020603050405020304" pitchFamily="18" charset="0"/>
              <a:ea typeface="Times New Roman" panose="02020603050405020304" pitchFamily="18" charset="0"/>
            </a:endParaRPr>
          </a:p>
        </p:txBody>
      </p:sp>
      <p:pic>
        <p:nvPicPr>
          <p:cNvPr id="7" name="Obraz 6">
            <a:extLst>
              <a:ext uri="{FF2B5EF4-FFF2-40B4-BE49-F238E27FC236}">
                <a16:creationId xmlns:a16="http://schemas.microsoft.com/office/drawing/2014/main" id="{7DD1B63B-E952-41D0-A68B-9EAF65D36C78}"/>
              </a:ext>
            </a:extLst>
          </p:cNvPr>
          <p:cNvPicPr>
            <a:picLocks noChangeAspect="1"/>
          </p:cNvPicPr>
          <p:nvPr/>
        </p:nvPicPr>
        <p:blipFill rotWithShape="1">
          <a:blip r:embed="rId2">
            <a:extLst>
              <a:ext uri="{28A0092B-C50C-407E-A947-70E740481C1C}">
                <a14:useLocalDpi xmlns:a14="http://schemas.microsoft.com/office/drawing/2010/main" val="0"/>
              </a:ext>
            </a:extLst>
          </a:blip>
          <a:srcRect t="31147" b="31147"/>
          <a:stretch/>
        </p:blipFill>
        <p:spPr>
          <a:xfrm>
            <a:off x="0" y="3441364"/>
            <a:ext cx="12192000" cy="3439098"/>
          </a:xfrm>
          <a:prstGeom prst="rect">
            <a:avLst/>
          </a:prstGeom>
        </p:spPr>
      </p:pic>
      <p:pic>
        <p:nvPicPr>
          <p:cNvPr id="2" name="Obraz 1">
            <a:extLst>
              <a:ext uri="{FF2B5EF4-FFF2-40B4-BE49-F238E27FC236}">
                <a16:creationId xmlns:a16="http://schemas.microsoft.com/office/drawing/2014/main" id="{CA4AE3F4-18C6-F88F-8F5E-7CE7C8BB0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04557" y="368266"/>
            <a:ext cx="1797050" cy="2701925"/>
          </a:xfrm>
          <a:prstGeom prst="rect">
            <a:avLst/>
          </a:prstGeom>
          <a:noFill/>
          <a:ln>
            <a:noFill/>
          </a:ln>
        </p:spPr>
      </p:pic>
    </p:spTree>
    <p:extLst>
      <p:ext uri="{BB962C8B-B14F-4D97-AF65-F5344CB8AC3E}">
        <p14:creationId xmlns:p14="http://schemas.microsoft.com/office/powerpoint/2010/main" val="1894975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7465D074-4EDF-4367-B32D-4D268451C0EC}"/>
              </a:ext>
            </a:extLst>
          </p:cNvPr>
          <p:cNvSpPr/>
          <p:nvPr/>
        </p:nvSpPr>
        <p:spPr>
          <a:xfrm>
            <a:off x="1"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 name="Pole tekstowe 193">
            <a:extLst>
              <a:ext uri="{FF2B5EF4-FFF2-40B4-BE49-F238E27FC236}">
                <a16:creationId xmlns:a16="http://schemas.microsoft.com/office/drawing/2014/main" id="{D2C6BF15-6888-4DA0-8C5A-42854C4E7F4B}"/>
              </a:ext>
            </a:extLst>
          </p:cNvPr>
          <p:cNvSpPr txBox="1"/>
          <p:nvPr/>
        </p:nvSpPr>
        <p:spPr>
          <a:xfrm>
            <a:off x="3890009" y="3429000"/>
            <a:ext cx="4411982" cy="18872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25000"/>
              </a:lnSpc>
              <a:spcAft>
                <a:spcPts val="0"/>
              </a:spcAft>
            </a:pPr>
            <a:r>
              <a:rPr lang="pl-PL" sz="32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DZIĘKUJEMY </a:t>
            </a:r>
          </a:p>
          <a:p>
            <a:pPr algn="ctr">
              <a:lnSpc>
                <a:spcPct val="125000"/>
              </a:lnSpc>
              <a:spcAft>
                <a:spcPts val="0"/>
              </a:spcAft>
            </a:pPr>
            <a:r>
              <a:rPr lang="pl-PL" sz="32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ZA UWAGĘ</a:t>
            </a:r>
            <a:endParaRPr lang="pl-PL"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Obraz 7">
            <a:extLst>
              <a:ext uri="{FF2B5EF4-FFF2-40B4-BE49-F238E27FC236}">
                <a16:creationId xmlns:a16="http://schemas.microsoft.com/office/drawing/2014/main" id="{286175AB-CEE7-452E-8377-7F59C37595EE}"/>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5041232" y="1226140"/>
            <a:ext cx="1781952" cy="18872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025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51967" y="687286"/>
            <a:ext cx="6811057" cy="927307"/>
          </a:xfrm>
        </p:spPr>
        <p:txBody>
          <a:bodyPr>
            <a:noAutofit/>
          </a:bodyPr>
          <a:lstStyle/>
          <a:p>
            <a:r>
              <a:rPr lang="pl-PL" sz="3000" b="1" dirty="0">
                <a:solidFill>
                  <a:schemeClr val="accent1">
                    <a:lumMod val="75000"/>
                  </a:schemeClr>
                </a:solidFill>
                <a:latin typeface="+mn-lt"/>
              </a:rPr>
              <a:t>LICZBA MIESZKAŃCÓW ORAZ </a:t>
            </a:r>
            <a:br>
              <a:rPr lang="pl-PL" sz="3000" b="1" dirty="0">
                <a:solidFill>
                  <a:schemeClr val="accent1">
                    <a:lumMod val="75000"/>
                  </a:schemeClr>
                </a:solidFill>
                <a:latin typeface="+mn-lt"/>
              </a:rPr>
            </a:br>
            <a:r>
              <a:rPr lang="pl-PL" sz="3000" b="1" dirty="0">
                <a:solidFill>
                  <a:schemeClr val="accent1">
                    <a:lumMod val="75000"/>
                  </a:schemeClr>
                </a:solidFill>
                <a:latin typeface="+mn-lt"/>
              </a:rPr>
              <a:t>RUCH NATURALNY W 2023 R. </a:t>
            </a:r>
          </a:p>
        </p:txBody>
      </p:sp>
      <p:sp>
        <p:nvSpPr>
          <p:cNvPr id="13" name="Rectangle 14">
            <a:extLst>
              <a:ext uri="{FF2B5EF4-FFF2-40B4-BE49-F238E27FC236}">
                <a16:creationId xmlns:a16="http://schemas.microsoft.com/office/drawing/2014/main" id="{C6F6AD81-C398-40C4-8393-97860F6CE63D}"/>
              </a:ext>
            </a:extLst>
          </p:cNvPr>
          <p:cNvSpPr>
            <a:spLocks noChangeArrowheads="1"/>
          </p:cNvSpPr>
          <p:nvPr/>
        </p:nvSpPr>
        <p:spPr bwMode="auto">
          <a:xfrm>
            <a:off x="1083297" y="2950586"/>
            <a:ext cx="4299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800" b="0" i="0" u="none" strike="noStrike" cap="none" normalizeH="0" baseline="0" dirty="0">
                <a:ln>
                  <a:noFill/>
                </a:ln>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DAAE0271-20DA-4CE8-BA12-AE9BB4F433D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pl-PL" altLang="pl-PL" sz="1800" b="0" i="0" u="none" strike="noStrike" cap="none" normalizeH="0" baseline="0">
                <a:ln>
                  <a:noFill/>
                </a:ln>
                <a:solidFill>
                  <a:schemeClr val="tx1"/>
                </a:solidFill>
                <a:effectLst/>
                <a:latin typeface="Arial" panose="020B0604020202020204" pitchFamily="34" charset="0"/>
              </a:rPr>
            </a:b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294B94D3-33A2-42D7-AAA8-C0A3BEEBD89B}"/>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pic>
        <p:nvPicPr>
          <p:cNvPr id="39" name="Grafika 6" descr="Niemowlę">
            <a:extLst>
              <a:ext uri="{FF2B5EF4-FFF2-40B4-BE49-F238E27FC236}">
                <a16:creationId xmlns:a16="http://schemas.microsoft.com/office/drawing/2014/main" id="{BB1D4722-B210-4B0B-9E31-DC5F9CDCFF1A}"/>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79351" y="3845278"/>
            <a:ext cx="473075" cy="473075"/>
          </a:xfrm>
          <a:prstGeom prst="rect">
            <a:avLst/>
          </a:prstGeom>
        </p:spPr>
      </p:pic>
      <p:pic>
        <p:nvPicPr>
          <p:cNvPr id="40" name="Grafika 7" descr="Niemowlę">
            <a:extLst>
              <a:ext uri="{FF2B5EF4-FFF2-40B4-BE49-F238E27FC236}">
                <a16:creationId xmlns:a16="http://schemas.microsoft.com/office/drawing/2014/main" id="{9409CCE0-072A-4622-9CC8-3EB3AF51B7C6}"/>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66949" y="3845279"/>
            <a:ext cx="473075" cy="473075"/>
          </a:xfrm>
          <a:prstGeom prst="rect">
            <a:avLst/>
          </a:prstGeom>
        </p:spPr>
      </p:pic>
      <p:sp>
        <p:nvSpPr>
          <p:cNvPr id="2048" name="Rectangle 17">
            <a:extLst>
              <a:ext uri="{FF2B5EF4-FFF2-40B4-BE49-F238E27FC236}">
                <a16:creationId xmlns:a16="http://schemas.microsoft.com/office/drawing/2014/main" id="{80FFD8E8-EB62-4F5D-9D3A-A3E6E597ABC5}"/>
              </a:ext>
            </a:extLst>
          </p:cNvPr>
          <p:cNvSpPr>
            <a:spLocks noChangeArrowheads="1"/>
          </p:cNvSpPr>
          <p:nvPr/>
        </p:nvSpPr>
        <p:spPr bwMode="auto">
          <a:xfrm>
            <a:off x="668148" y="3466269"/>
            <a:ext cx="366517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pl-PL" altLang="pl-PL" sz="3200" b="1" i="0" u="none" strike="noStrike" cap="none" normalizeH="0" baseline="0" dirty="0">
                <a:ln>
                  <a:noFill/>
                </a:ln>
                <a:solidFill>
                  <a:srgbClr val="323E4F"/>
                </a:solidFill>
                <a:effectLst/>
                <a:ea typeface="Times New Roman" panose="02020603050405020304" pitchFamily="18" charset="0"/>
                <a:cs typeface="Calibri" panose="020F0502020204030204" pitchFamily="34" charset="0"/>
              </a:rPr>
              <a:t> </a:t>
            </a:r>
            <a:r>
              <a:rPr kumimoji="0" lang="pl-PL" altLang="pl-PL" sz="3200" b="1" i="0" u="none" strike="noStrike" cap="none" normalizeH="0" baseline="0" dirty="0">
                <a:ln>
                  <a:noFill/>
                </a:ln>
                <a:solidFill>
                  <a:schemeClr val="accent1">
                    <a:lumMod val="75000"/>
                  </a:schemeClr>
                </a:solidFill>
                <a:effectLst/>
                <a:ea typeface="Times New Roman" panose="02020603050405020304" pitchFamily="18" charset="0"/>
                <a:cs typeface="Calibri" panose="020F0502020204030204" pitchFamily="34" charset="0"/>
              </a:rPr>
              <a:t> 5 437 mieszkańców</a:t>
            </a:r>
            <a:endParaRPr kumimoji="0" lang="pl-PL" altLang="pl-PL" sz="700" b="1" i="0" u="none" strike="noStrike" cap="none" normalizeH="0" baseline="0" dirty="0">
              <a:ln>
                <a:noFill/>
              </a:ln>
              <a:solidFill>
                <a:schemeClr val="accent1">
                  <a:lumMod val="75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2000" b="1" i="0" u="none" strike="noStrike" cap="none" normalizeH="0" baseline="0" dirty="0">
              <a:ln>
                <a:noFill/>
              </a:ln>
              <a:solidFill>
                <a:srgbClr val="323E4F"/>
              </a:solidFill>
              <a:effectLst/>
            </a:endParaRPr>
          </a:p>
        </p:txBody>
      </p:sp>
      <p:pic>
        <p:nvPicPr>
          <p:cNvPr id="43" name="Grafika 12" descr="Mężczyzna">
            <a:extLst>
              <a:ext uri="{FF2B5EF4-FFF2-40B4-BE49-F238E27FC236}">
                <a16:creationId xmlns:a16="http://schemas.microsoft.com/office/drawing/2014/main" id="{A2A6AA12-B1C4-41B1-83D9-5D6B1F60EA53}"/>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4389" y="4448381"/>
            <a:ext cx="914400" cy="914400"/>
          </a:xfrm>
          <a:prstGeom prst="rect">
            <a:avLst/>
          </a:prstGeom>
        </p:spPr>
      </p:pic>
      <p:pic>
        <p:nvPicPr>
          <p:cNvPr id="44" name="Grafika 13" descr="Kobieta">
            <a:extLst>
              <a:ext uri="{FF2B5EF4-FFF2-40B4-BE49-F238E27FC236}">
                <a16:creationId xmlns:a16="http://schemas.microsoft.com/office/drawing/2014/main" id="{B5C2990A-CD8A-442E-9A1D-9555B3FD07ED}"/>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22526" y="4448381"/>
            <a:ext cx="914400" cy="914400"/>
          </a:xfrm>
          <a:prstGeom prst="rect">
            <a:avLst/>
          </a:prstGeom>
        </p:spPr>
      </p:pic>
      <p:pic>
        <p:nvPicPr>
          <p:cNvPr id="45" name="Grafika 247" descr="Mężczyzna">
            <a:extLst>
              <a:ext uri="{FF2B5EF4-FFF2-40B4-BE49-F238E27FC236}">
                <a16:creationId xmlns:a16="http://schemas.microsoft.com/office/drawing/2014/main" id="{38E91B68-6884-497C-82F0-8EF01243CF9B}"/>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5905" y="4448381"/>
            <a:ext cx="914400" cy="914400"/>
          </a:xfrm>
          <a:prstGeom prst="rect">
            <a:avLst/>
          </a:prstGeom>
        </p:spPr>
      </p:pic>
      <p:pic>
        <p:nvPicPr>
          <p:cNvPr id="46" name="Grafika 248" descr="Kobieta">
            <a:extLst>
              <a:ext uri="{FF2B5EF4-FFF2-40B4-BE49-F238E27FC236}">
                <a16:creationId xmlns:a16="http://schemas.microsoft.com/office/drawing/2014/main" id="{1366EF62-B613-476C-8B7E-23AE7D783895}"/>
              </a:ext>
            </a:extLst>
          </p:cNvPr>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42758" y="4448381"/>
            <a:ext cx="914400" cy="914400"/>
          </a:xfrm>
          <a:prstGeom prst="rect">
            <a:avLst/>
          </a:prstGeom>
        </p:spPr>
      </p:pic>
      <p:pic>
        <p:nvPicPr>
          <p:cNvPr id="42" name="Grafika 247" descr="Mężczyzna">
            <a:extLst>
              <a:ext uri="{FF2B5EF4-FFF2-40B4-BE49-F238E27FC236}">
                <a16:creationId xmlns:a16="http://schemas.microsoft.com/office/drawing/2014/main" id="{BED93FB8-8A73-4DA2-9E52-42BAE4180DA5}"/>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64260" y="4448381"/>
            <a:ext cx="914400" cy="914400"/>
          </a:xfrm>
          <a:prstGeom prst="rect">
            <a:avLst/>
          </a:prstGeom>
        </p:spPr>
      </p:pic>
      <p:sp>
        <p:nvSpPr>
          <p:cNvPr id="47" name="Rectangle 17">
            <a:extLst>
              <a:ext uri="{FF2B5EF4-FFF2-40B4-BE49-F238E27FC236}">
                <a16:creationId xmlns:a16="http://schemas.microsoft.com/office/drawing/2014/main" id="{8C250E3B-5F9E-42B8-836F-3A1A544AAB76}"/>
              </a:ext>
            </a:extLst>
          </p:cNvPr>
          <p:cNvSpPr>
            <a:spLocks noChangeArrowheads="1"/>
          </p:cNvSpPr>
          <p:nvPr/>
        </p:nvSpPr>
        <p:spPr bwMode="auto">
          <a:xfrm>
            <a:off x="5171724" y="3212196"/>
            <a:ext cx="21709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pl-PL" altLang="pl-PL" sz="3200" b="1" i="0" u="none" strike="noStrike" cap="none" normalizeH="0" baseline="0" dirty="0">
                <a:ln>
                  <a:noFill/>
                </a:ln>
                <a:solidFill>
                  <a:srgbClr val="323E4F"/>
                </a:solidFill>
                <a:effectLst/>
                <a:ea typeface="Times New Roman" panose="02020603050405020304" pitchFamily="18" charset="0"/>
                <a:cs typeface="Calibri" panose="020F0502020204030204" pitchFamily="34" charset="0"/>
              </a:rPr>
              <a:t> </a:t>
            </a:r>
            <a:r>
              <a:rPr kumimoji="0" lang="pl-PL" altLang="pl-PL" sz="3200" b="1" i="0" u="none" strike="noStrike" cap="none" normalizeH="0" baseline="0" dirty="0">
                <a:ln>
                  <a:noFill/>
                </a:ln>
                <a:solidFill>
                  <a:schemeClr val="accent1">
                    <a:lumMod val="75000"/>
                  </a:schemeClr>
                </a:solidFill>
                <a:effectLst/>
                <a:ea typeface="Times New Roman" panose="02020603050405020304" pitchFamily="18" charset="0"/>
                <a:cs typeface="Calibri" panose="020F0502020204030204" pitchFamily="34" charset="0"/>
              </a:rPr>
              <a:t>52 urodzeń</a:t>
            </a:r>
            <a:endParaRPr kumimoji="0" lang="pl-PL" altLang="pl-PL" sz="700" b="1" i="0" u="none" strike="noStrike" cap="none" normalizeH="0" baseline="0" dirty="0">
              <a:ln>
                <a:noFill/>
              </a:ln>
              <a:solidFill>
                <a:schemeClr val="accent1">
                  <a:lumMod val="75000"/>
                </a:schemeClr>
              </a:solidFill>
              <a:effectLst/>
            </a:endParaRPr>
          </a:p>
        </p:txBody>
      </p:sp>
      <p:sp>
        <p:nvSpPr>
          <p:cNvPr id="48" name="Rectangle 17">
            <a:extLst>
              <a:ext uri="{FF2B5EF4-FFF2-40B4-BE49-F238E27FC236}">
                <a16:creationId xmlns:a16="http://schemas.microsoft.com/office/drawing/2014/main" id="{3BDC1B1A-D044-4C05-8FE2-D40A2B0E6E3B}"/>
              </a:ext>
            </a:extLst>
          </p:cNvPr>
          <p:cNvSpPr>
            <a:spLocks noChangeArrowheads="1"/>
          </p:cNvSpPr>
          <p:nvPr/>
        </p:nvSpPr>
        <p:spPr bwMode="auto">
          <a:xfrm>
            <a:off x="5407965" y="4448381"/>
            <a:ext cx="20130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3200" b="1" i="0" u="none" strike="noStrike" cap="none" normalizeH="0" baseline="0" dirty="0">
                <a:ln>
                  <a:noFill/>
                </a:ln>
                <a:solidFill>
                  <a:schemeClr val="accent1">
                    <a:lumMod val="75000"/>
                  </a:schemeClr>
                </a:solidFill>
                <a:effectLst/>
                <a:ea typeface="Times New Roman" panose="02020603050405020304" pitchFamily="18" charset="0"/>
                <a:cs typeface="Calibri" panose="020F0502020204030204" pitchFamily="34" charset="0"/>
              </a:rPr>
              <a:t>57 zgonów</a:t>
            </a:r>
            <a:endParaRPr kumimoji="0" lang="pl-PL" altLang="pl-PL" sz="700" b="1" i="0" u="none" strike="noStrike" cap="none" normalizeH="0" baseline="0" dirty="0">
              <a:ln>
                <a:noFill/>
              </a:ln>
              <a:solidFill>
                <a:schemeClr val="accent1">
                  <a:lumMod val="75000"/>
                </a:schemeClr>
              </a:solidFill>
              <a:effectLst/>
            </a:endParaRPr>
          </a:p>
        </p:txBody>
      </p:sp>
      <p:pic>
        <p:nvPicPr>
          <p:cNvPr id="22" name="Grafika 21" descr="Świeca">
            <a:extLst>
              <a:ext uri="{FF2B5EF4-FFF2-40B4-BE49-F238E27FC236}">
                <a16:creationId xmlns:a16="http://schemas.microsoft.com/office/drawing/2014/main" id="{EF3BC64D-40FB-4D59-A7A0-307A45000593}"/>
              </a:ext>
            </a:extLst>
          </p:cNvPr>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auto">
          <a:xfrm>
            <a:off x="6065206" y="5095704"/>
            <a:ext cx="434975" cy="434975"/>
          </a:xfrm>
          <a:prstGeom prst="rect">
            <a:avLst/>
          </a:prstGeom>
        </p:spPr>
      </p:pic>
      <p:pic>
        <p:nvPicPr>
          <p:cNvPr id="23" name="Grafika 22" descr="Świeca">
            <a:extLst>
              <a:ext uri="{FF2B5EF4-FFF2-40B4-BE49-F238E27FC236}">
                <a16:creationId xmlns:a16="http://schemas.microsoft.com/office/drawing/2014/main" id="{694C75B4-6038-4D44-B1D2-6CF2A12D7933}"/>
              </a:ext>
            </a:extLst>
          </p:cNvPr>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auto">
          <a:xfrm>
            <a:off x="6652581" y="5095704"/>
            <a:ext cx="434975" cy="434975"/>
          </a:xfrm>
          <a:prstGeom prst="rect">
            <a:avLst/>
          </a:prstGeom>
        </p:spPr>
      </p:pic>
      <p:pic>
        <p:nvPicPr>
          <p:cNvPr id="21" name="Grafika 6" descr="Niemowlę">
            <a:extLst>
              <a:ext uri="{FF2B5EF4-FFF2-40B4-BE49-F238E27FC236}">
                <a16:creationId xmlns:a16="http://schemas.microsoft.com/office/drawing/2014/main" id="{55E3E9AC-03E8-4FB2-8230-B8E40F4EC91E}"/>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74223" y="3845280"/>
            <a:ext cx="473075" cy="473075"/>
          </a:xfrm>
          <a:prstGeom prst="rect">
            <a:avLst/>
          </a:prstGeom>
        </p:spPr>
      </p:pic>
      <p:sp>
        <p:nvSpPr>
          <p:cNvPr id="24" name="pole tekstowe 23">
            <a:extLst>
              <a:ext uri="{FF2B5EF4-FFF2-40B4-BE49-F238E27FC236}">
                <a16:creationId xmlns:a16="http://schemas.microsoft.com/office/drawing/2014/main" id="{6221F7AD-E848-47FB-93B5-A455FEC9186E}"/>
              </a:ext>
            </a:extLst>
          </p:cNvPr>
          <p:cNvSpPr txBox="1"/>
          <p:nvPr/>
        </p:nvSpPr>
        <p:spPr>
          <a:xfrm>
            <a:off x="767708" y="2240417"/>
            <a:ext cx="3572196" cy="584775"/>
          </a:xfrm>
          <a:prstGeom prst="rect">
            <a:avLst/>
          </a:prstGeom>
          <a:noFill/>
        </p:spPr>
        <p:txBody>
          <a:bodyPr wrap="square">
            <a:spAutoFit/>
          </a:bodyPr>
          <a:lstStyle/>
          <a:p>
            <a:pPr algn="ctr"/>
            <a:r>
              <a:rPr lang="pl-PL" sz="1600" dirty="0">
                <a:effectLst/>
                <a:latin typeface="+mj-lt"/>
                <a:ea typeface="Times New Roman" panose="02020603050405020304" pitchFamily="18" charset="0"/>
              </a:rPr>
              <a:t>Liczba mieszkańców Gminy </a:t>
            </a:r>
          </a:p>
          <a:p>
            <a:pPr algn="ctr"/>
            <a:r>
              <a:rPr lang="pl-PL" sz="1600" dirty="0">
                <a:effectLst/>
                <a:latin typeface="+mj-lt"/>
                <a:ea typeface="Times New Roman" panose="02020603050405020304" pitchFamily="18" charset="0"/>
              </a:rPr>
              <a:t>wg. stanu na dzień  31.12.2023 r.:</a:t>
            </a:r>
            <a:endParaRPr lang="pl-PL" sz="1600" dirty="0">
              <a:latin typeface="+mj-lt"/>
            </a:endParaRPr>
          </a:p>
        </p:txBody>
      </p:sp>
      <p:cxnSp>
        <p:nvCxnSpPr>
          <p:cNvPr id="25" name="Łącznik prosty 24">
            <a:extLst>
              <a:ext uri="{FF2B5EF4-FFF2-40B4-BE49-F238E27FC236}">
                <a16:creationId xmlns:a16="http://schemas.microsoft.com/office/drawing/2014/main" id="{DDD5D6EE-2687-4E77-89B2-F92BA978572A}"/>
              </a:ext>
            </a:extLst>
          </p:cNvPr>
          <p:cNvCxnSpPr>
            <a:cxnSpLocks/>
          </p:cNvCxnSpPr>
          <p:nvPr/>
        </p:nvCxnSpPr>
        <p:spPr>
          <a:xfrm>
            <a:off x="6391624" y="5636257"/>
            <a:ext cx="1296800" cy="0"/>
          </a:xfrm>
          <a:prstGeom prst="line">
            <a:avLst/>
          </a:prstGeom>
          <a:ln w="38100"/>
        </p:spPr>
        <p:style>
          <a:lnRef idx="3">
            <a:schemeClr val="dk1"/>
          </a:lnRef>
          <a:fillRef idx="0">
            <a:schemeClr val="dk1"/>
          </a:fillRef>
          <a:effectRef idx="2">
            <a:schemeClr val="dk1"/>
          </a:effectRef>
          <a:fontRef idx="minor">
            <a:schemeClr val="tx1"/>
          </a:fontRef>
        </p:style>
      </p:cxnSp>
      <p:sp>
        <p:nvSpPr>
          <p:cNvPr id="26" name="Pole tekstowe 55">
            <a:extLst>
              <a:ext uri="{FF2B5EF4-FFF2-40B4-BE49-F238E27FC236}">
                <a16:creationId xmlns:a16="http://schemas.microsoft.com/office/drawing/2014/main" id="{0CD4CECA-9F4D-4504-A508-A2D7F4277226}"/>
              </a:ext>
            </a:extLst>
          </p:cNvPr>
          <p:cNvSpPr txBox="1"/>
          <p:nvPr/>
        </p:nvSpPr>
        <p:spPr>
          <a:xfrm>
            <a:off x="6489888" y="5815731"/>
            <a:ext cx="1523494" cy="6286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pl-PL" sz="2400" b="1" dirty="0">
                <a:effectLst/>
                <a:ea typeface="Times New Roman" panose="02020603050405020304" pitchFamily="18" charset="0"/>
              </a:rPr>
              <a:t>RÓŻNICA</a:t>
            </a:r>
            <a:r>
              <a:rPr lang="pl-PL" sz="2400" dirty="0">
                <a:effectLst/>
                <a:ea typeface="Times New Roman" panose="02020603050405020304" pitchFamily="18" charset="0"/>
              </a:rPr>
              <a:t> </a:t>
            </a:r>
            <a:br>
              <a:rPr lang="pl-PL" sz="2400" dirty="0">
                <a:effectLst/>
                <a:ea typeface="Times New Roman" panose="02020603050405020304" pitchFamily="18" charset="0"/>
              </a:rPr>
            </a:br>
            <a:r>
              <a:rPr lang="pl-PL" sz="2400" b="1" dirty="0">
                <a:solidFill>
                  <a:schemeClr val="accent1">
                    <a:lumMod val="75000"/>
                  </a:schemeClr>
                </a:solidFill>
                <a:ea typeface="Times New Roman" panose="02020603050405020304" pitchFamily="18" charset="0"/>
                <a:cs typeface="Calibri" panose="020F0502020204030204" pitchFamily="34" charset="0"/>
              </a:rPr>
              <a:t>-5</a:t>
            </a:r>
            <a:endParaRPr lang="pl-PL" sz="1200" dirty="0">
              <a:solidFill>
                <a:schemeClr val="accent1">
                  <a:lumMod val="75000"/>
                </a:schemeClr>
              </a:solidFill>
              <a:effectLst/>
              <a:ea typeface="Times New Roman" panose="02020603050405020304" pitchFamily="18" charset="0"/>
            </a:endParaRPr>
          </a:p>
        </p:txBody>
      </p:sp>
      <p:sp>
        <p:nvSpPr>
          <p:cNvPr id="28" name="pole tekstowe 27">
            <a:extLst>
              <a:ext uri="{FF2B5EF4-FFF2-40B4-BE49-F238E27FC236}">
                <a16:creationId xmlns:a16="http://schemas.microsoft.com/office/drawing/2014/main" id="{1808BD2E-833A-47ED-811A-D8680AFB3176}"/>
              </a:ext>
            </a:extLst>
          </p:cNvPr>
          <p:cNvSpPr txBox="1"/>
          <p:nvPr/>
        </p:nvSpPr>
        <p:spPr>
          <a:xfrm>
            <a:off x="5092092" y="2267346"/>
            <a:ext cx="2775523" cy="338554"/>
          </a:xfrm>
          <a:prstGeom prst="rect">
            <a:avLst/>
          </a:prstGeom>
          <a:noFill/>
        </p:spPr>
        <p:txBody>
          <a:bodyPr wrap="square">
            <a:spAutoFit/>
          </a:bodyPr>
          <a:lstStyle/>
          <a:p>
            <a:r>
              <a:rPr lang="pl-PL" sz="1600" dirty="0">
                <a:effectLst/>
                <a:latin typeface="Calibri Light" panose="020F0302020204030204" pitchFamily="34" charset="0"/>
                <a:ea typeface="Times New Roman" panose="02020603050405020304" pitchFamily="18" charset="0"/>
              </a:rPr>
              <a:t>Ruch naturalny w 2023 r.:</a:t>
            </a:r>
            <a:endParaRPr lang="pl-PL" sz="1600" dirty="0"/>
          </a:p>
        </p:txBody>
      </p:sp>
      <p:pic>
        <p:nvPicPr>
          <p:cNvPr id="27" name="Grafika 26" descr="Świeca">
            <a:extLst>
              <a:ext uri="{FF2B5EF4-FFF2-40B4-BE49-F238E27FC236}">
                <a16:creationId xmlns:a16="http://schemas.microsoft.com/office/drawing/2014/main" id="{AAE0F022-FB97-40DE-AEC1-C4DD6560F6D4}"/>
              </a:ext>
            </a:extLst>
          </p:cNvPr>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auto">
          <a:xfrm>
            <a:off x="5503714" y="5095706"/>
            <a:ext cx="434975" cy="434975"/>
          </a:xfrm>
          <a:prstGeom prst="rect">
            <a:avLst/>
          </a:prstGeom>
        </p:spPr>
      </p:pic>
      <p:pic>
        <p:nvPicPr>
          <p:cNvPr id="29" name="Obraz 28">
            <a:extLst>
              <a:ext uri="{FF2B5EF4-FFF2-40B4-BE49-F238E27FC236}">
                <a16:creationId xmlns:a16="http://schemas.microsoft.com/office/drawing/2014/main" id="{1223D190-7E91-CC7F-3863-00679D14D3C2}"/>
              </a:ext>
            </a:extLst>
          </p:cNvPr>
          <p:cNvPicPr>
            <a:picLocks noChangeAspect="1"/>
          </p:cNvPicPr>
          <p:nvPr/>
        </p:nvPicPr>
        <p:blipFill rotWithShape="1">
          <a:blip r:embed="rId10">
            <a:extLst>
              <a:ext uri="{28A0092B-C50C-407E-A947-70E740481C1C}">
                <a14:useLocalDpi xmlns:a14="http://schemas.microsoft.com/office/drawing/2010/main" val="0"/>
              </a:ext>
            </a:extLst>
          </a:blip>
          <a:srcRect l="32109" r="32109"/>
          <a:stretch/>
        </p:blipFill>
        <p:spPr>
          <a:xfrm>
            <a:off x="8480110" y="-202020"/>
            <a:ext cx="3779270" cy="7060017"/>
          </a:xfrm>
          <a:prstGeom prst="rect">
            <a:avLst/>
          </a:prstGeom>
        </p:spPr>
      </p:pic>
    </p:spTree>
    <p:extLst>
      <p:ext uri="{BB962C8B-B14F-4D97-AF65-F5344CB8AC3E}">
        <p14:creationId xmlns:p14="http://schemas.microsoft.com/office/powerpoint/2010/main" val="4155644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855785" y="609600"/>
            <a:ext cx="5999918" cy="927307"/>
          </a:xfrm>
        </p:spPr>
        <p:txBody>
          <a:bodyPr>
            <a:noAutofit/>
          </a:bodyPr>
          <a:lstStyle/>
          <a:p>
            <a:r>
              <a:rPr lang="pl-PL" sz="3000" b="1" dirty="0">
                <a:solidFill>
                  <a:schemeClr val="accent1">
                    <a:lumMod val="75000"/>
                  </a:schemeClr>
                </a:solidFill>
                <a:latin typeface="+mn-lt"/>
              </a:rPr>
              <a:t>JEDNOSTKI ORGANIZACYJNE </a:t>
            </a:r>
            <a:br>
              <a:rPr lang="pl-PL" sz="3000" b="1" dirty="0">
                <a:solidFill>
                  <a:schemeClr val="accent1">
                    <a:lumMod val="75000"/>
                  </a:schemeClr>
                </a:solidFill>
                <a:latin typeface="+mn-lt"/>
              </a:rPr>
            </a:br>
            <a:r>
              <a:rPr lang="pl-PL" sz="3000" b="1" dirty="0">
                <a:solidFill>
                  <a:schemeClr val="accent1">
                    <a:lumMod val="75000"/>
                  </a:schemeClr>
                </a:solidFill>
                <a:latin typeface="+mn-lt"/>
              </a:rPr>
              <a:t>GMINY</a:t>
            </a:r>
          </a:p>
        </p:txBody>
      </p:sp>
      <p:sp>
        <p:nvSpPr>
          <p:cNvPr id="5" name="Rectangle 13">
            <a:extLst>
              <a:ext uri="{FF2B5EF4-FFF2-40B4-BE49-F238E27FC236}">
                <a16:creationId xmlns:a16="http://schemas.microsoft.com/office/drawing/2014/main" id="{C85FB865-1C2D-4E5D-BCAC-ACE2E3483F13}"/>
              </a:ext>
            </a:extLst>
          </p:cNvPr>
          <p:cNvSpPr>
            <a:spLocks noChangeArrowheads="1"/>
          </p:cNvSpPr>
          <p:nvPr/>
        </p:nvSpPr>
        <p:spPr bwMode="auto">
          <a:xfrm>
            <a:off x="152400" y="-19109"/>
            <a:ext cx="42992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800" b="0" i="0" u="none" strike="noStrike" cap="none" normalizeH="0" baseline="0" dirty="0">
                <a:ln>
                  <a:noFill/>
                </a:ln>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pl-PL" altLang="pl-PL"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DAAE0271-20DA-4CE8-BA12-AE9BB4F433D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pl-PL" altLang="pl-PL" sz="1800" b="0" i="0" u="none" strike="noStrike" cap="none" normalizeH="0" baseline="0">
                <a:ln>
                  <a:noFill/>
                </a:ln>
                <a:solidFill>
                  <a:schemeClr val="tx1"/>
                </a:solidFill>
                <a:effectLst/>
                <a:latin typeface="Arial" panose="020B0604020202020204" pitchFamily="34" charset="0"/>
              </a:rPr>
            </a:b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294B94D3-33A2-42D7-AAA8-C0A3BEEBD89B}"/>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3" name="Prostokąt 2">
            <a:extLst>
              <a:ext uri="{FF2B5EF4-FFF2-40B4-BE49-F238E27FC236}">
                <a16:creationId xmlns:a16="http://schemas.microsoft.com/office/drawing/2014/main" id="{AE6D1978-541A-49E2-8E4C-EA85F0DFE70F}"/>
              </a:ext>
            </a:extLst>
          </p:cNvPr>
          <p:cNvSpPr/>
          <p:nvPr/>
        </p:nvSpPr>
        <p:spPr>
          <a:xfrm>
            <a:off x="561348" y="1714346"/>
            <a:ext cx="7776228" cy="4789966"/>
          </a:xfrm>
          <a:prstGeom prst="rect">
            <a:avLst/>
          </a:prstGeom>
        </p:spPr>
        <p:txBody>
          <a:bodyPr wrap="square">
            <a:spAutoFit/>
          </a:bodyPr>
          <a:lstStyle/>
          <a:p>
            <a:pPr>
              <a:lnSpc>
                <a:spcPct val="125000"/>
              </a:lnSpc>
            </a:pPr>
            <a:r>
              <a:rPr lang="pl-PL" sz="1600" dirty="0">
                <a:effectLst/>
                <a:latin typeface="+mj-lt"/>
                <a:ea typeface="Times New Roman" panose="02020603050405020304" pitchFamily="18" charset="0"/>
              </a:rPr>
              <a:t>W 2023 roku podległych Gminie było 9 jednostek organizacyjnych:</a:t>
            </a:r>
          </a:p>
          <a:p>
            <a:pPr>
              <a:lnSpc>
                <a:spcPct val="125000"/>
              </a:lnSpc>
            </a:pPr>
            <a:endParaRPr lang="pl-PL" sz="1600" dirty="0">
              <a:effectLst/>
              <a:latin typeface="+mj-lt"/>
              <a:ea typeface="Times New Roman" panose="02020603050405020304" pitchFamily="18" charset="0"/>
            </a:endParaRP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Centrum Usług Wspólnych Gminy Łęka Opatowska</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Gminny Ośrodek Pomocy Społecznej</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Gminna Biblioteka Publiczna w Łęce Opatowskiej z/s w Opatowie</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Zespół Szkół w Łęce Opatowskiej</a:t>
            </a:r>
          </a:p>
          <a:p>
            <a:pPr marL="342900" indent="-342900">
              <a:lnSpc>
                <a:spcPct val="150000"/>
              </a:lnSpc>
              <a:buFont typeface="+mj-lt"/>
              <a:buAutoNum type="arabicParenR"/>
            </a:pPr>
            <a:r>
              <a:rPr lang="pl-PL" sz="1600" dirty="0">
                <a:effectLst/>
                <a:latin typeface="+mj-lt"/>
                <a:ea typeface="Times New Roman" panose="02020603050405020304" pitchFamily="18" charset="0"/>
              </a:rPr>
              <a:t>Zespół Szkół w Opatowie</a:t>
            </a:r>
          </a:p>
          <a:p>
            <a:pPr marL="342900" indent="-342900">
              <a:lnSpc>
                <a:spcPct val="150000"/>
              </a:lnSpc>
              <a:buFont typeface="+mj-lt"/>
              <a:buAutoNum type="arabicParenR"/>
            </a:pPr>
            <a:r>
              <a:rPr lang="pl-PL" sz="1600" dirty="0">
                <a:effectLst/>
                <a:latin typeface="+mj-lt"/>
                <a:ea typeface="Times New Roman" panose="02020603050405020304" pitchFamily="18" charset="0"/>
              </a:rPr>
              <a:t>Zespół Szkół w Siemianicach</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Szkoła Podstawowa im. Jana Pawła II w Trzebieniu</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Żłobek Gminny w Opatowie</a:t>
            </a:r>
          </a:p>
          <a:p>
            <a:pPr marL="342900" indent="-342900">
              <a:lnSpc>
                <a:spcPct val="150000"/>
              </a:lnSpc>
              <a:buFont typeface="+mj-lt"/>
              <a:buAutoNum type="arabicParenR"/>
            </a:pPr>
            <a:r>
              <a:rPr lang="pl-PL" sz="1600" dirty="0">
                <a:effectLst/>
                <a:latin typeface="+mj-lt"/>
                <a:ea typeface="Times New Roman" panose="02020603050405020304" pitchFamily="18" charset="0"/>
                <a:cs typeface="Times New Roman" panose="02020603050405020304" pitchFamily="18" charset="0"/>
              </a:rPr>
              <a:t>Żłobek Gminny w Łęce Opatowskiej</a:t>
            </a:r>
          </a:p>
          <a:p>
            <a:pPr marL="342900" indent="-342900">
              <a:lnSpc>
                <a:spcPct val="125000"/>
              </a:lnSpc>
              <a:buFont typeface="+mj-lt"/>
              <a:buAutoNum type="arabicParenR"/>
            </a:pPr>
            <a:endParaRPr lang="pl-PL" sz="1600" dirty="0">
              <a:effectLst/>
              <a:latin typeface="+mj-lt"/>
              <a:ea typeface="Times New Roman" panose="02020603050405020304" pitchFamily="18" charset="0"/>
            </a:endParaRPr>
          </a:p>
          <a:p>
            <a:pPr marL="342900" indent="-342900">
              <a:lnSpc>
                <a:spcPct val="125000"/>
              </a:lnSpc>
              <a:buFont typeface="+mj-lt"/>
              <a:buAutoNum type="arabicParenR"/>
            </a:pPr>
            <a:endParaRPr lang="pl-PL" sz="1600" dirty="0">
              <a:effectLst/>
              <a:latin typeface="+mj-lt"/>
              <a:ea typeface="Times New Roman" panose="02020603050405020304" pitchFamily="18" charset="0"/>
              <a:cs typeface="Times New Roman" panose="02020603050405020304" pitchFamily="18" charset="0"/>
            </a:endParaRPr>
          </a:p>
          <a:p>
            <a:pPr>
              <a:lnSpc>
                <a:spcPct val="125000"/>
              </a:lnSpc>
              <a:spcAft>
                <a:spcPts val="0"/>
              </a:spcAft>
            </a:pPr>
            <a:endParaRPr lang="pl-PL" sz="700" dirty="0">
              <a:latin typeface="+mj-lt"/>
              <a:ea typeface="Times New Roman" panose="02020603050405020304" pitchFamily="18" charset="0"/>
              <a:cs typeface="Times New Roman" panose="02020603050405020304" pitchFamily="18" charset="0"/>
            </a:endParaRPr>
          </a:p>
        </p:txBody>
      </p:sp>
      <p:pic>
        <p:nvPicPr>
          <p:cNvPr id="4" name="Obraz 3">
            <a:extLst>
              <a:ext uri="{FF2B5EF4-FFF2-40B4-BE49-F238E27FC236}">
                <a16:creationId xmlns:a16="http://schemas.microsoft.com/office/drawing/2014/main" id="{7E2254E3-D45F-4A2B-8CEC-4945A222C738}"/>
              </a:ext>
            </a:extLst>
          </p:cNvPr>
          <p:cNvPicPr>
            <a:picLocks noChangeAspect="1"/>
          </p:cNvPicPr>
          <p:nvPr/>
        </p:nvPicPr>
        <p:blipFill>
          <a:blip r:embed="rId2"/>
          <a:stretch>
            <a:fillRect/>
          </a:stretch>
        </p:blipFill>
        <p:spPr>
          <a:xfrm>
            <a:off x="8619743" y="0"/>
            <a:ext cx="3572257" cy="6858000"/>
          </a:xfrm>
          <a:prstGeom prst="rect">
            <a:avLst/>
          </a:prstGeom>
        </p:spPr>
      </p:pic>
      <p:pic>
        <p:nvPicPr>
          <p:cNvPr id="8" name="Obraz 7">
            <a:extLst>
              <a:ext uri="{FF2B5EF4-FFF2-40B4-BE49-F238E27FC236}">
                <a16:creationId xmlns:a16="http://schemas.microsoft.com/office/drawing/2014/main" id="{1DE3C95E-5668-F95A-3CC6-5FBA018F91F1}"/>
              </a:ext>
            </a:extLst>
          </p:cNvPr>
          <p:cNvPicPr>
            <a:picLocks noChangeAspect="1"/>
          </p:cNvPicPr>
          <p:nvPr/>
        </p:nvPicPr>
        <p:blipFill rotWithShape="1">
          <a:blip r:embed="rId3">
            <a:extLst>
              <a:ext uri="{28A0092B-C50C-407E-A947-70E740481C1C}">
                <a14:useLocalDpi xmlns:a14="http://schemas.microsoft.com/office/drawing/2010/main" val="0"/>
              </a:ext>
            </a:extLst>
          </a:blip>
          <a:srcRect l="32109" r="32109"/>
          <a:stretch/>
        </p:blipFill>
        <p:spPr>
          <a:xfrm>
            <a:off x="8480110" y="-202020"/>
            <a:ext cx="3779270" cy="7060017"/>
          </a:xfrm>
          <a:prstGeom prst="rect">
            <a:avLst/>
          </a:prstGeom>
        </p:spPr>
      </p:pic>
    </p:spTree>
    <p:extLst>
      <p:ext uri="{BB962C8B-B14F-4D97-AF65-F5344CB8AC3E}">
        <p14:creationId xmlns:p14="http://schemas.microsoft.com/office/powerpoint/2010/main" val="578501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259632" y="230234"/>
            <a:ext cx="7572241" cy="927307"/>
          </a:xfrm>
        </p:spPr>
        <p:txBody>
          <a:bodyPr>
            <a:noAutofit/>
          </a:bodyPr>
          <a:lstStyle/>
          <a:p>
            <a:r>
              <a:rPr lang="pl-PL" sz="3000" b="1" dirty="0">
                <a:solidFill>
                  <a:schemeClr val="accent1">
                    <a:lumMod val="75000"/>
                  </a:schemeClr>
                </a:solidFill>
                <a:latin typeface="+mn-lt"/>
              </a:rPr>
              <a:t>OBOWIĄZUJĄCE POLITYKI, PROGRAMY, STRATEGIE </a:t>
            </a:r>
          </a:p>
        </p:txBody>
      </p:sp>
      <p:sp>
        <p:nvSpPr>
          <p:cNvPr id="5" name="Rectangle 13">
            <a:extLst>
              <a:ext uri="{FF2B5EF4-FFF2-40B4-BE49-F238E27FC236}">
                <a16:creationId xmlns:a16="http://schemas.microsoft.com/office/drawing/2014/main" id="{C85FB865-1C2D-4E5D-BCAC-ACE2E3483F13}"/>
              </a:ext>
            </a:extLst>
          </p:cNvPr>
          <p:cNvSpPr>
            <a:spLocks noChangeArrowheads="1"/>
          </p:cNvSpPr>
          <p:nvPr/>
        </p:nvSpPr>
        <p:spPr bwMode="auto">
          <a:xfrm>
            <a:off x="152400" y="-19109"/>
            <a:ext cx="42992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2800" b="0" i="0" u="none" strike="noStrike" cap="none" normalizeH="0" baseline="0" dirty="0">
                <a:ln>
                  <a:noFill/>
                </a:ln>
                <a:solidFill>
                  <a:srgbClr val="C4591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pl-PL" altLang="pl-PL"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DAAE0271-20DA-4CE8-BA12-AE9BB4F433D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pl-PL" altLang="pl-PL" sz="1800" b="0" i="0" u="none" strike="noStrike" cap="none" normalizeH="0" baseline="0">
                <a:ln>
                  <a:noFill/>
                </a:ln>
                <a:solidFill>
                  <a:schemeClr val="tx1"/>
                </a:solidFill>
                <a:effectLst/>
                <a:latin typeface="Arial" panose="020B0604020202020204" pitchFamily="34" charset="0"/>
              </a:rPr>
            </a:b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294B94D3-33A2-42D7-AAA8-C0A3BEEBD89B}"/>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9" name="pole tekstowe 8">
            <a:extLst>
              <a:ext uri="{FF2B5EF4-FFF2-40B4-BE49-F238E27FC236}">
                <a16:creationId xmlns:a16="http://schemas.microsoft.com/office/drawing/2014/main" id="{1A07D1B1-E86C-47CA-A45C-00FABBB7B082}"/>
              </a:ext>
            </a:extLst>
          </p:cNvPr>
          <p:cNvSpPr txBox="1"/>
          <p:nvPr/>
        </p:nvSpPr>
        <p:spPr>
          <a:xfrm>
            <a:off x="367363" y="1238310"/>
            <a:ext cx="7864548" cy="5067990"/>
          </a:xfrm>
          <a:prstGeom prst="rect">
            <a:avLst/>
          </a:prstGeom>
          <a:noFill/>
        </p:spPr>
        <p:txBody>
          <a:bodyPr wrap="square">
            <a:spAutoFit/>
          </a:bodyPr>
          <a:lstStyle/>
          <a:p>
            <a:pPr>
              <a:lnSpc>
                <a:spcPct val="150000"/>
              </a:lnSpc>
            </a:pPr>
            <a:r>
              <a:rPr lang="pl-PL" sz="1400" dirty="0">
                <a:effectLst/>
                <a:latin typeface="+mj-lt"/>
                <a:ea typeface="Times New Roman" panose="02020603050405020304" pitchFamily="18" charset="0"/>
              </a:rPr>
              <a:t>W 2023 roku Gmina Łęka Opatowska realizowała następujące polityki, programy i strategie szczebla lokalnego:</a:t>
            </a: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Strategia rozwoju Gminy Łęka Opatowska na lata 2017-2026.</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Gminny Program Profilaktyki i Rozwiązywania Problemów Alkoholowych oraz Przeciwdziałania Narkomanii dla Gminy Łęka Opatowska na rok 2023.</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Roczny Program Współpracy Gminy Łęka Opatowska z Organizacjami Pozarządowymi na rok 2023.</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Gminny Program Wspierania Rodziny w Gminie Łęka Opatowska na lata 2021-2023.</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Program Ochrony Środowiska dla Gminy Łęka Opatowska na lata 2023-2026 z perspektywą do 2030 r.</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Aktualizacja Planu Gospodarki Niskoemisyjnej dla Gminy Łęka Opatowska na lata 2021-2027.</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Założenia do planu zaopatrzenia w ciepło, energię elektryczną i paliwa gazowe dla Gminy Łęka Opatowska na lata 2023-2037.</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Strategia Rozwiązywania Problemów Społecznych w Gminie Łęka Opatowska na lata 2021-2030.</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Program opieki nad zwierzętami bezdomnymi oraz zapobiegania bezdomności zwierząt na terenie Gminy Łęka Opatowska.</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Program Przeciwdziałania Przemocy w Rodzinie oraz Ochrony Ofiar Przemocy w Rodzinie na lata 2021-2025 w Gminie Łęka Opatowska.</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Program Ochrony Zdrowia Psychicznego dla Gminy Łęka Opatowska na lata 2021-2023.</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mj-lt"/>
              <a:buAutoNum type="arabicPeriod"/>
            </a:pPr>
            <a:r>
              <a:rPr lang="pl-PL" sz="1400" dirty="0">
                <a:effectLst/>
                <a:latin typeface="Calibri Light" panose="020F0302020204030204" pitchFamily="34" charset="0"/>
                <a:ea typeface="Times New Roman" panose="02020603050405020304" pitchFamily="18" charset="0"/>
                <a:cs typeface="Times New Roman" panose="02020603050405020304" pitchFamily="18" charset="0"/>
              </a:rPr>
              <a:t>Wieloletni program gospodarowania mieszkaniowym zasobem Gminy Łęka Opatowska na lata 2019-2023.</a:t>
            </a:r>
            <a:endParaRPr lang="pl-PL"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Obraz 7">
            <a:extLst>
              <a:ext uri="{FF2B5EF4-FFF2-40B4-BE49-F238E27FC236}">
                <a16:creationId xmlns:a16="http://schemas.microsoft.com/office/drawing/2014/main" id="{2F7126C7-2F58-54DB-9695-8B7AC0494F26}"/>
              </a:ext>
            </a:extLst>
          </p:cNvPr>
          <p:cNvPicPr>
            <a:picLocks noChangeAspect="1"/>
          </p:cNvPicPr>
          <p:nvPr/>
        </p:nvPicPr>
        <p:blipFill rotWithShape="1">
          <a:blip r:embed="rId2">
            <a:extLst>
              <a:ext uri="{28A0092B-C50C-407E-A947-70E740481C1C}">
                <a14:useLocalDpi xmlns:a14="http://schemas.microsoft.com/office/drawing/2010/main" val="0"/>
              </a:ext>
            </a:extLst>
          </a:blip>
          <a:srcRect l="32109" r="32109"/>
          <a:stretch/>
        </p:blipFill>
        <p:spPr>
          <a:xfrm>
            <a:off x="8412730" y="-202017"/>
            <a:ext cx="3779270" cy="7060017"/>
          </a:xfrm>
          <a:prstGeom prst="rect">
            <a:avLst/>
          </a:prstGeom>
        </p:spPr>
      </p:pic>
    </p:spTree>
    <p:extLst>
      <p:ext uri="{BB962C8B-B14F-4D97-AF65-F5344CB8AC3E}">
        <p14:creationId xmlns:p14="http://schemas.microsoft.com/office/powerpoint/2010/main" val="231217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687511" y="480546"/>
            <a:ext cx="7025253" cy="891053"/>
          </a:xfrm>
          <a:noFill/>
        </p:spPr>
        <p:txBody>
          <a:bodyPr>
            <a:normAutofit/>
          </a:bodyPr>
          <a:lstStyle/>
          <a:p>
            <a:r>
              <a:rPr lang="pl-PL" sz="3000" b="1" dirty="0">
                <a:solidFill>
                  <a:srgbClr val="323E4F"/>
                </a:solidFill>
                <a:latin typeface="+mn-lt"/>
              </a:rPr>
              <a:t>WYKONANIE BUDŻETU W 2023 r.</a:t>
            </a:r>
          </a:p>
        </p:txBody>
      </p:sp>
      <p:pic>
        <p:nvPicPr>
          <p:cNvPr id="7" name="Obraz 6">
            <a:extLst>
              <a:ext uri="{FF2B5EF4-FFF2-40B4-BE49-F238E27FC236}">
                <a16:creationId xmlns:a16="http://schemas.microsoft.com/office/drawing/2014/main" id="{A8A7034D-D715-4622-90E8-809D7FAD9954}"/>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8559208" y="0"/>
            <a:ext cx="3632791" cy="6858000"/>
          </a:xfrm>
          <a:prstGeom prst="rect">
            <a:avLst/>
          </a:prstGeom>
          <a:ln>
            <a:noFill/>
          </a:ln>
          <a:extLst>
            <a:ext uri="{53640926-AAD7-44D8-BBD7-CCE9431645EC}">
              <a14:shadowObscured xmlns:a14="http://schemas.microsoft.com/office/drawing/2010/main"/>
            </a:ext>
          </a:extLst>
        </p:spPr>
      </p:pic>
      <p:graphicFrame>
        <p:nvGraphicFramePr>
          <p:cNvPr id="6" name="Tabela 5">
            <a:extLst>
              <a:ext uri="{FF2B5EF4-FFF2-40B4-BE49-F238E27FC236}">
                <a16:creationId xmlns:a16="http://schemas.microsoft.com/office/drawing/2014/main" id="{13C11BC7-22B6-0F48-EED1-372F83975DB7}"/>
              </a:ext>
            </a:extLst>
          </p:cNvPr>
          <p:cNvGraphicFramePr>
            <a:graphicFrameLocks noGrp="1"/>
          </p:cNvGraphicFramePr>
          <p:nvPr>
            <p:extLst>
              <p:ext uri="{D42A27DB-BD31-4B8C-83A1-F6EECF244321}">
                <p14:modId xmlns:p14="http://schemas.microsoft.com/office/powerpoint/2010/main" val="3516362952"/>
              </p:ext>
            </p:extLst>
          </p:nvPr>
        </p:nvGraphicFramePr>
        <p:xfrm>
          <a:off x="1142999" y="1997242"/>
          <a:ext cx="6909179" cy="3489159"/>
        </p:xfrm>
        <a:graphic>
          <a:graphicData uri="http://schemas.openxmlformats.org/drawingml/2006/table">
            <a:tbl>
              <a:tblPr firstRow="1" firstCol="1" bandRow="1"/>
              <a:tblGrid>
                <a:gridCol w="4092756">
                  <a:extLst>
                    <a:ext uri="{9D8B030D-6E8A-4147-A177-3AD203B41FA5}">
                      <a16:colId xmlns:a16="http://schemas.microsoft.com/office/drawing/2014/main" val="1591920497"/>
                    </a:ext>
                  </a:extLst>
                </a:gridCol>
                <a:gridCol w="2816423">
                  <a:extLst>
                    <a:ext uri="{9D8B030D-6E8A-4147-A177-3AD203B41FA5}">
                      <a16:colId xmlns:a16="http://schemas.microsoft.com/office/drawing/2014/main" val="2189796590"/>
                    </a:ext>
                  </a:extLst>
                </a:gridCol>
              </a:tblGrid>
              <a:tr h="859648">
                <a:tc>
                  <a:txBody>
                    <a:bodyPr/>
                    <a:lstStyle/>
                    <a:p>
                      <a:pPr marL="457200">
                        <a:lnSpc>
                          <a:spcPts val="1400"/>
                        </a:lnSpc>
                      </a:pPr>
                      <a:r>
                        <a:rPr lang="pl-PL" sz="2400" b="1" dirty="0">
                          <a:solidFill>
                            <a:srgbClr val="323E4F"/>
                          </a:solidFill>
                          <a:effectLst/>
                          <a:latin typeface="+mn-lt"/>
                          <a:ea typeface="Times New Roman" panose="02020603050405020304" pitchFamily="18" charset="0"/>
                          <a:cs typeface="Times New Roman" panose="02020603050405020304" pitchFamily="18" charset="0"/>
                        </a:rPr>
                        <a:t>dochody ogółem:</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457200" algn="r">
                        <a:lnSpc>
                          <a:spcPts val="1400"/>
                        </a:lnSpc>
                        <a:spcAft>
                          <a:spcPts val="800"/>
                        </a:spcAft>
                      </a:pPr>
                      <a:r>
                        <a:rPr lang="pl-PL" sz="2400" b="1" dirty="0">
                          <a:solidFill>
                            <a:srgbClr val="323E4F"/>
                          </a:solidFill>
                          <a:effectLst/>
                          <a:latin typeface="+mn-lt"/>
                          <a:ea typeface="Times New Roman" panose="02020603050405020304" pitchFamily="18" charset="0"/>
                          <a:cs typeface="Times New Roman" panose="02020603050405020304" pitchFamily="18" charset="0"/>
                        </a:rPr>
                        <a:t>44 517 113,58 zł:</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58397460"/>
                  </a:ext>
                </a:extLst>
              </a:tr>
              <a:tr h="910215">
                <a:tc>
                  <a:txBody>
                    <a:bodyPr/>
                    <a:lstStyle/>
                    <a:p>
                      <a:pPr marL="800100" lvl="1" indent="-342900">
                        <a:lnSpc>
                          <a:spcPts val="1400"/>
                        </a:lnSpc>
                        <a:buClr>
                          <a:srgbClr val="323E4F"/>
                        </a:buClr>
                        <a:buSzPts val="1200"/>
                        <a:buFont typeface="Times New Roman" panose="02020603050405020304" pitchFamily="18" charset="0"/>
                        <a:buAutoNum type="arabicParenR"/>
                      </a:pPr>
                      <a:r>
                        <a:rPr lang="pl-PL" sz="1600" b="1" dirty="0">
                          <a:solidFill>
                            <a:srgbClr val="323E4F"/>
                          </a:solidFill>
                          <a:effectLst/>
                          <a:latin typeface="+mn-lt"/>
                          <a:ea typeface="Times New Roman" panose="02020603050405020304" pitchFamily="18" charset="0"/>
                          <a:cs typeface="Calibri" panose="020F0502020204030204" pitchFamily="34" charset="0"/>
                        </a:rPr>
                        <a:t>dochody bieżące: 	</a:t>
                      </a:r>
                      <a:endParaRPr lang="pl-PL" sz="1600" dirty="0">
                        <a:effectLst/>
                        <a:latin typeface="+mn-lt"/>
                        <a:ea typeface="Times New Roman" panose="02020603050405020304" pitchFamily="18" charset="0"/>
                        <a:cs typeface="Calibri" panose="020F0502020204030204" pitchFamily="34" charset="0"/>
                      </a:endParaRPr>
                    </a:p>
                    <a:p>
                      <a:pPr marL="800100" lvl="1" indent="-342900">
                        <a:lnSpc>
                          <a:spcPts val="1400"/>
                        </a:lnSpc>
                        <a:buClr>
                          <a:srgbClr val="323E4F"/>
                        </a:buClr>
                        <a:buSzPts val="1200"/>
                        <a:buFont typeface="Times New Roman" panose="02020603050405020304" pitchFamily="18" charset="0"/>
                        <a:buAutoNum type="arabicParenR"/>
                      </a:pPr>
                      <a:r>
                        <a:rPr lang="pl-PL" sz="1600" b="1" dirty="0">
                          <a:solidFill>
                            <a:srgbClr val="323E4F"/>
                          </a:solidFill>
                          <a:effectLst/>
                          <a:latin typeface="+mn-lt"/>
                          <a:ea typeface="Times New Roman" panose="02020603050405020304" pitchFamily="18" charset="0"/>
                          <a:cs typeface="Calibri" panose="020F0502020204030204" pitchFamily="34" charset="0"/>
                        </a:rPr>
                        <a:t>dochody majątkowe: </a:t>
                      </a:r>
                      <a:endParaRPr lang="pl-PL" sz="1600" dirty="0">
                        <a:effectLst/>
                        <a:latin typeface="+mn-lt"/>
                        <a:ea typeface="Times New Roman" panose="02020603050405020304" pitchFamily="18" charset="0"/>
                        <a:cs typeface="Calibri" panose="020F0502020204030204" pitchFamily="34" charset="0"/>
                      </a:endParaRPr>
                    </a:p>
                  </a:txBody>
                  <a:tcPr marL="68580" marR="68580" marT="0" marB="0" anchor="ctr">
                    <a:lnL>
                      <a:noFill/>
                    </a:lnL>
                    <a:lnR>
                      <a:noFill/>
                    </a:lnR>
                    <a:lnT>
                      <a:noFill/>
                    </a:lnT>
                    <a:lnB>
                      <a:noFill/>
                    </a:lnB>
                  </a:tcPr>
                </a:tc>
                <a:tc>
                  <a:txBody>
                    <a:bodyPr/>
                    <a:lstStyle/>
                    <a:p>
                      <a:pPr marL="457200" algn="r">
                        <a:lnSpc>
                          <a:spcPts val="1400"/>
                        </a:lnSpc>
                        <a:spcAft>
                          <a:spcPts val="800"/>
                        </a:spcAft>
                      </a:pPr>
                      <a:r>
                        <a:rPr lang="pl-PL" sz="1600" b="1" dirty="0">
                          <a:solidFill>
                            <a:srgbClr val="323E4F"/>
                          </a:solidFill>
                          <a:effectLst/>
                          <a:latin typeface="+mn-lt"/>
                          <a:ea typeface="Times New Roman" panose="02020603050405020304" pitchFamily="18" charset="0"/>
                          <a:cs typeface="Times New Roman" panose="02020603050405020304" pitchFamily="18" charset="0"/>
                        </a:rPr>
                        <a:t>37 797 332,75 zł,</a:t>
                      </a:r>
                      <a:endParaRPr lang="pl-PL" sz="1600" dirty="0">
                        <a:effectLst/>
                        <a:latin typeface="+mn-lt"/>
                        <a:ea typeface="Times New Roman" panose="02020603050405020304" pitchFamily="18" charset="0"/>
                        <a:cs typeface="Times New Roman" panose="02020603050405020304" pitchFamily="18" charset="0"/>
                      </a:endParaRPr>
                    </a:p>
                    <a:p>
                      <a:pPr algn="r">
                        <a:lnSpc>
                          <a:spcPts val="1400"/>
                        </a:lnSpc>
                      </a:pPr>
                      <a:r>
                        <a:rPr lang="pl-PL" sz="1600" b="1" dirty="0">
                          <a:solidFill>
                            <a:srgbClr val="323E4F"/>
                          </a:solidFill>
                          <a:effectLst/>
                          <a:latin typeface="+mn-lt"/>
                          <a:ea typeface="Times New Roman" panose="02020603050405020304" pitchFamily="18" charset="0"/>
                          <a:cs typeface="Times New Roman" panose="02020603050405020304" pitchFamily="18" charset="0"/>
                        </a:rPr>
                        <a:t>6 719 780,83 zł,</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35656296"/>
                  </a:ext>
                </a:extLst>
              </a:tr>
              <a:tr h="859648">
                <a:tc>
                  <a:txBody>
                    <a:bodyPr/>
                    <a:lstStyle/>
                    <a:p>
                      <a:pPr marL="457200">
                        <a:lnSpc>
                          <a:spcPts val="1400"/>
                        </a:lnSpc>
                      </a:pPr>
                      <a:r>
                        <a:rPr lang="pl-PL" sz="2400" b="1">
                          <a:solidFill>
                            <a:srgbClr val="323E4F"/>
                          </a:solidFill>
                          <a:effectLst/>
                          <a:latin typeface="+mn-lt"/>
                          <a:ea typeface="Times New Roman" panose="02020603050405020304" pitchFamily="18" charset="0"/>
                          <a:cs typeface="Times New Roman" panose="02020603050405020304" pitchFamily="18" charset="0"/>
                        </a:rPr>
                        <a:t>wydatki ogółem:</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457200" algn="r">
                        <a:lnSpc>
                          <a:spcPts val="1400"/>
                        </a:lnSpc>
                        <a:spcAft>
                          <a:spcPts val="800"/>
                        </a:spcAft>
                      </a:pPr>
                      <a:r>
                        <a:rPr lang="pl-PL" sz="2400" b="1" dirty="0">
                          <a:solidFill>
                            <a:srgbClr val="323E4F"/>
                          </a:solidFill>
                          <a:effectLst/>
                          <a:latin typeface="+mn-lt"/>
                          <a:ea typeface="Times New Roman" panose="02020603050405020304" pitchFamily="18" charset="0"/>
                          <a:cs typeface="Times New Roman" panose="02020603050405020304" pitchFamily="18" charset="0"/>
                        </a:rPr>
                        <a:t>52 662 487,36 zł:</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636487473"/>
                  </a:ext>
                </a:extLst>
              </a:tr>
              <a:tr h="859648">
                <a:tc>
                  <a:txBody>
                    <a:bodyPr/>
                    <a:lstStyle/>
                    <a:p>
                      <a:pPr marL="630555" indent="-180975">
                        <a:lnSpc>
                          <a:spcPts val="1400"/>
                        </a:lnSpc>
                      </a:pPr>
                      <a:r>
                        <a:rPr lang="pl-PL" sz="1600" b="1">
                          <a:solidFill>
                            <a:srgbClr val="323E4F"/>
                          </a:solidFill>
                          <a:effectLst/>
                          <a:latin typeface="+mn-lt"/>
                          <a:ea typeface="Times New Roman" panose="02020603050405020304" pitchFamily="18" charset="0"/>
                          <a:cs typeface="Times New Roman" panose="02020603050405020304" pitchFamily="18" charset="0"/>
                        </a:rPr>
                        <a:t>1)    wydatki bieżące: </a:t>
                      </a:r>
                      <a:endParaRPr lang="pl-PL" sz="1600">
                        <a:effectLst/>
                        <a:latin typeface="+mn-lt"/>
                        <a:ea typeface="Times New Roman" panose="02020603050405020304" pitchFamily="18" charset="0"/>
                        <a:cs typeface="Times New Roman" panose="02020603050405020304" pitchFamily="18" charset="0"/>
                      </a:endParaRPr>
                    </a:p>
                    <a:p>
                      <a:pPr marL="630555" indent="-180975">
                        <a:lnSpc>
                          <a:spcPts val="1400"/>
                        </a:lnSpc>
                        <a:spcAft>
                          <a:spcPts val="800"/>
                        </a:spcAft>
                      </a:pPr>
                      <a:r>
                        <a:rPr lang="pl-PL" sz="1600" b="1">
                          <a:solidFill>
                            <a:srgbClr val="323E4F"/>
                          </a:solidFill>
                          <a:effectLst/>
                          <a:latin typeface="+mn-lt"/>
                          <a:ea typeface="Times New Roman" panose="02020603050405020304" pitchFamily="18" charset="0"/>
                          <a:cs typeface="Times New Roman" panose="02020603050405020304" pitchFamily="18" charset="0"/>
                        </a:rPr>
                        <a:t>2)    wydatki majątkowe: </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r">
                        <a:lnSpc>
                          <a:spcPts val="1400"/>
                        </a:lnSpc>
                      </a:pPr>
                      <a:r>
                        <a:rPr lang="pl-PL" sz="1600" b="1" dirty="0">
                          <a:solidFill>
                            <a:srgbClr val="323E4F"/>
                          </a:solidFill>
                          <a:effectLst/>
                          <a:latin typeface="+mn-lt"/>
                          <a:ea typeface="Times New Roman" panose="02020603050405020304" pitchFamily="18" charset="0"/>
                          <a:cs typeface="Times New Roman" panose="02020603050405020304" pitchFamily="18" charset="0"/>
                        </a:rPr>
                        <a:t>33 930 334,94 zł,</a:t>
                      </a:r>
                      <a:endParaRPr lang="pl-PL" sz="1600" dirty="0">
                        <a:effectLst/>
                        <a:latin typeface="+mn-lt"/>
                        <a:ea typeface="Times New Roman" panose="02020603050405020304" pitchFamily="18" charset="0"/>
                        <a:cs typeface="Times New Roman" panose="02020603050405020304" pitchFamily="18" charset="0"/>
                      </a:endParaRPr>
                    </a:p>
                    <a:p>
                      <a:pPr algn="r">
                        <a:lnSpc>
                          <a:spcPts val="1400"/>
                        </a:lnSpc>
                      </a:pPr>
                      <a:r>
                        <a:rPr lang="pl-PL" sz="1600" b="1" dirty="0">
                          <a:solidFill>
                            <a:srgbClr val="323E4F"/>
                          </a:solidFill>
                          <a:effectLst/>
                          <a:latin typeface="+mn-lt"/>
                          <a:ea typeface="Times New Roman" panose="02020603050405020304" pitchFamily="18" charset="0"/>
                          <a:cs typeface="Times New Roman" panose="02020603050405020304" pitchFamily="18" charset="0"/>
                        </a:rPr>
                        <a:t>18 732 152,42 zł.</a:t>
                      </a:r>
                      <a:endParaRPr lang="pl-PL" sz="1600" dirty="0">
                        <a:effectLst/>
                        <a:latin typeface="+mn-lt"/>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532623203"/>
                  </a:ext>
                </a:extLst>
              </a:tr>
            </a:tbl>
          </a:graphicData>
        </a:graphic>
      </p:graphicFrame>
    </p:spTree>
    <p:extLst>
      <p:ext uri="{BB962C8B-B14F-4D97-AF65-F5344CB8AC3E}">
        <p14:creationId xmlns:p14="http://schemas.microsoft.com/office/powerpoint/2010/main" val="326750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736717" y="0"/>
            <a:ext cx="7025253" cy="891053"/>
          </a:xfrm>
          <a:noFill/>
        </p:spPr>
        <p:txBody>
          <a:bodyPr>
            <a:normAutofit/>
          </a:bodyPr>
          <a:lstStyle/>
          <a:p>
            <a:pPr algn="l"/>
            <a:r>
              <a:rPr lang="pl-PL" sz="3000" b="1" dirty="0">
                <a:solidFill>
                  <a:srgbClr val="323E4F"/>
                </a:solidFill>
                <a:latin typeface="+mn-lt"/>
              </a:rPr>
              <a:t>STRUKTURA DOCHODÓW W 2023 r.</a:t>
            </a:r>
          </a:p>
        </p:txBody>
      </p:sp>
      <p:pic>
        <p:nvPicPr>
          <p:cNvPr id="7" name="Obraz 6">
            <a:extLst>
              <a:ext uri="{FF2B5EF4-FFF2-40B4-BE49-F238E27FC236}">
                <a16:creationId xmlns:a16="http://schemas.microsoft.com/office/drawing/2014/main" id="{AB81C16E-551B-4876-AC71-9E0FBFEFD11F}"/>
              </a:ext>
            </a:extLst>
          </p:cNvPr>
          <p:cNvPicPr/>
          <p:nvPr/>
        </p:nvPicPr>
        <p:blipFill rotWithShape="1">
          <a:blip r:embed="rId2" cstate="screen">
            <a:extLst>
              <a:ext uri="{28A0092B-C50C-407E-A947-70E740481C1C}">
                <a14:useLocalDpi xmlns:a14="http://schemas.microsoft.com/office/drawing/2010/main"/>
              </a:ext>
            </a:extLst>
          </a:blip>
          <a:srcRect l="18147"/>
          <a:stretch/>
        </p:blipFill>
        <p:spPr bwMode="auto">
          <a:xfrm>
            <a:off x="9218428" y="0"/>
            <a:ext cx="2973571" cy="6858000"/>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B6FCE187-44F7-403A-8AF1-90476F2C91A6}"/>
              </a:ext>
            </a:extLst>
          </p:cNvPr>
          <p:cNvSpPr txBox="1"/>
          <p:nvPr/>
        </p:nvSpPr>
        <p:spPr>
          <a:xfrm>
            <a:off x="718356" y="1067322"/>
            <a:ext cx="7525460" cy="3060453"/>
          </a:xfrm>
          <a:prstGeom prst="rect">
            <a:avLst/>
          </a:prstGeom>
          <a:noFill/>
        </p:spPr>
        <p:txBody>
          <a:bodyPr wrap="square">
            <a:spAutoFit/>
          </a:bodyPr>
          <a:lstStyle/>
          <a:p>
            <a:pPr algn="just">
              <a:lnSpc>
                <a:spcPct val="150000"/>
              </a:lnSpc>
            </a:pPr>
            <a:r>
              <a:rPr lang="pl-PL" sz="1800" dirty="0">
                <a:effectLst/>
                <a:latin typeface="Calibri Light" panose="020F0302020204030204" pitchFamily="34" charset="0"/>
                <a:ea typeface="Times New Roman" panose="02020603050405020304" pitchFamily="18" charset="0"/>
              </a:rPr>
              <a:t>Według uchwały ustanawiającej budżet Gminy Łęka Opatowska na 2023 rok, dochody ustalono na kwotę 47 928 471,66 zł. W wyniku zmian w ciągu roku, nastąpiło zmniejszenie planowanych dochodów do poziomu 46 208 222,26 zł. </a:t>
            </a:r>
          </a:p>
          <a:p>
            <a:pPr algn="just">
              <a:lnSpc>
                <a:spcPct val="150000"/>
              </a:lnSpc>
            </a:pPr>
            <a:r>
              <a:rPr lang="pl-PL" sz="1800" b="1" dirty="0">
                <a:solidFill>
                  <a:srgbClr val="595959"/>
                </a:solidFill>
                <a:effectLst/>
                <a:latin typeface="Calibri Light" panose="020F0302020204030204" pitchFamily="34" charset="0"/>
                <a:ea typeface="Times New Roman" panose="02020603050405020304" pitchFamily="18" charset="0"/>
              </a:rPr>
              <a:t>Dochody ogółem wykonane w 2023 roku wyniosły 44 517 113,58 zł</a:t>
            </a:r>
            <a:r>
              <a:rPr lang="pl-PL" sz="1800" dirty="0">
                <a:effectLst/>
                <a:latin typeface="Calibri Light" panose="020F0302020204030204" pitchFamily="34" charset="0"/>
                <a:ea typeface="Times New Roman" panose="02020603050405020304" pitchFamily="18" charset="0"/>
              </a:rPr>
              <a:t>, co stanowiło 96,34% planu, w tym:</a:t>
            </a:r>
            <a:endParaRPr lang="pl-PL" sz="1800" dirty="0">
              <a:effectLst/>
              <a:latin typeface="Times New Roman" panose="02020603050405020304" pitchFamily="18" charset="0"/>
              <a:ea typeface="Times New Roman" panose="02020603050405020304" pitchFamily="18" charset="0"/>
            </a:endParaRPr>
          </a:p>
          <a:p>
            <a:pPr marL="285750" lvl="0" indent="-285750" algn="just">
              <a:lnSpc>
                <a:spcPct val="150000"/>
              </a:lnSpc>
              <a:spcAft>
                <a:spcPts val="800"/>
              </a:spcAft>
              <a:buFont typeface="Arial" panose="020B0604020202020204" pitchFamily="34" charset="0"/>
              <a:buChar char="•"/>
            </a:pPr>
            <a:r>
              <a:rPr lang="pl-PL" sz="1800" dirty="0">
                <a:effectLst/>
                <a:latin typeface="Calibri Light" panose="020F0302020204030204" pitchFamily="34" charset="0"/>
                <a:ea typeface="Times New Roman" panose="02020603050405020304" pitchFamily="18" charset="0"/>
                <a:cs typeface="Times New Roman" panose="02020603050405020304" pitchFamily="18" charset="0"/>
              </a:rPr>
              <a:t>Dochody bieżące w kwocie 37 797 332,75 zł – 100,31% planu,</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pl-PL" sz="1800" dirty="0">
                <a:effectLst/>
                <a:latin typeface="Calibri Light" panose="020F0302020204030204" pitchFamily="34" charset="0"/>
                <a:ea typeface="Times New Roman" panose="02020603050405020304" pitchFamily="18" charset="0"/>
              </a:rPr>
              <a:t>Dochody majątkowe w kwocie 6 719 780,83 zł – 78,79% planu</a:t>
            </a:r>
            <a:endParaRPr lang="pl-PL" sz="1500" dirty="0">
              <a:effectLst/>
              <a:latin typeface="+mj-lt"/>
              <a:ea typeface="Times New Roman" panose="02020603050405020304" pitchFamily="18" charset="0"/>
            </a:endParaRPr>
          </a:p>
        </p:txBody>
      </p:sp>
    </p:spTree>
    <p:extLst>
      <p:ext uri="{BB962C8B-B14F-4D97-AF65-F5344CB8AC3E}">
        <p14:creationId xmlns:p14="http://schemas.microsoft.com/office/powerpoint/2010/main" val="90092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281BD3-B698-40C5-8DE8-D033236B45FA}"/>
              </a:ext>
            </a:extLst>
          </p:cNvPr>
          <p:cNvSpPr>
            <a:spLocks noGrp="1"/>
          </p:cNvSpPr>
          <p:nvPr>
            <p:ph type="ctrTitle"/>
          </p:nvPr>
        </p:nvSpPr>
        <p:spPr>
          <a:xfrm>
            <a:off x="868266" y="214732"/>
            <a:ext cx="7025253" cy="891053"/>
          </a:xfrm>
          <a:noFill/>
        </p:spPr>
        <p:txBody>
          <a:bodyPr>
            <a:normAutofit/>
          </a:bodyPr>
          <a:lstStyle/>
          <a:p>
            <a:r>
              <a:rPr lang="pl-PL" sz="3000" b="1" dirty="0">
                <a:solidFill>
                  <a:srgbClr val="323E4F"/>
                </a:solidFill>
                <a:latin typeface="+mn-lt"/>
              </a:rPr>
              <a:t>STRUKTURA WYDATKÓW W 2023 r.</a:t>
            </a:r>
          </a:p>
        </p:txBody>
      </p:sp>
      <p:pic>
        <p:nvPicPr>
          <p:cNvPr id="5" name="Obraz 4">
            <a:extLst>
              <a:ext uri="{FF2B5EF4-FFF2-40B4-BE49-F238E27FC236}">
                <a16:creationId xmlns:a16="http://schemas.microsoft.com/office/drawing/2014/main" id="{543242FC-A288-49C6-962E-E2DB3A80CF24}"/>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8559208" y="0"/>
            <a:ext cx="3632791" cy="6858000"/>
          </a:xfrm>
          <a:prstGeom prst="rect">
            <a:avLst/>
          </a:prstGeom>
          <a:ln>
            <a:noFill/>
          </a:ln>
          <a:extLst>
            <a:ext uri="{53640926-AAD7-44D8-BBD7-CCE9431645EC}">
              <a14:shadowObscured xmlns:a14="http://schemas.microsoft.com/office/drawing/2010/main"/>
            </a:ext>
          </a:extLst>
        </p:spPr>
      </p:pic>
      <p:pic>
        <p:nvPicPr>
          <p:cNvPr id="3" name="Obraz 2">
            <a:extLst>
              <a:ext uri="{FF2B5EF4-FFF2-40B4-BE49-F238E27FC236}">
                <a16:creationId xmlns:a16="http://schemas.microsoft.com/office/drawing/2014/main" id="{EBFD0396-2D7D-28FA-22F8-CB485057A367}"/>
              </a:ext>
            </a:extLst>
          </p:cNvPr>
          <p:cNvPicPr>
            <a:picLocks noChangeAspect="1"/>
          </p:cNvPicPr>
          <p:nvPr/>
        </p:nvPicPr>
        <p:blipFill>
          <a:blip r:embed="rId3"/>
          <a:stretch>
            <a:fillRect/>
          </a:stretch>
        </p:blipFill>
        <p:spPr>
          <a:xfrm>
            <a:off x="698722" y="1762698"/>
            <a:ext cx="7537045" cy="3533514"/>
          </a:xfrm>
          <a:prstGeom prst="rect">
            <a:avLst/>
          </a:prstGeom>
        </p:spPr>
      </p:pic>
    </p:spTree>
    <p:extLst>
      <p:ext uri="{BB962C8B-B14F-4D97-AF65-F5344CB8AC3E}">
        <p14:creationId xmlns:p14="http://schemas.microsoft.com/office/powerpoint/2010/main" val="265520267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1492</TotalTime>
  <Words>2960</Words>
  <Application>Microsoft Office PowerPoint</Application>
  <PresentationFormat>Panoramiczny</PresentationFormat>
  <Paragraphs>414</Paragraphs>
  <Slides>31</Slides>
  <Notes>2</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31</vt:i4>
      </vt:variant>
    </vt:vector>
  </HeadingPairs>
  <TitlesOfParts>
    <vt:vector size="38" baseType="lpstr">
      <vt:lpstr>Arial</vt:lpstr>
      <vt:lpstr>Calibri</vt:lpstr>
      <vt:lpstr>Calibri Light</vt:lpstr>
      <vt:lpstr>Cambria Math</vt:lpstr>
      <vt:lpstr>Symbol</vt:lpstr>
      <vt:lpstr>Times New Roman</vt:lpstr>
      <vt:lpstr>Motyw pakietu Office</vt:lpstr>
      <vt:lpstr>Prezentacja programu PowerPoint</vt:lpstr>
      <vt:lpstr>Prezentacja programu PowerPoint</vt:lpstr>
      <vt:lpstr>GŁÓWNE KIERUNKI DZIAŁAŃ W 2023 ROKU</vt:lpstr>
      <vt:lpstr>LICZBA MIESZKAŃCÓW ORAZ  RUCH NATURALNY W 2023 R. </vt:lpstr>
      <vt:lpstr>JEDNOSTKI ORGANIZACYJNE  GMINY</vt:lpstr>
      <vt:lpstr>OBOWIĄZUJĄCE POLITYKI, PROGRAMY, STRATEGIE </vt:lpstr>
      <vt:lpstr>WYKONANIE BUDŻETU W 2023 r.</vt:lpstr>
      <vt:lpstr>STRUKTURA DOCHODÓW W 2023 r.</vt:lpstr>
      <vt:lpstr>STRUKTURA WYDATKÓW W 2023 r.</vt:lpstr>
      <vt:lpstr>ZAMÓWIENIA PUBLICZNE</vt:lpstr>
      <vt:lpstr>WYKONANIE FUNDUSZU SOŁECKIEGO</vt:lpstr>
      <vt:lpstr>OŚWIATA, WYCHOWANIE I OPIEKA NAD DZIEĆMI DO LAT TRZECH</vt:lpstr>
      <vt:lpstr>OŚWIATA, WYCHOWANIE I OPIEKA NAD DZIEĆMI DO LAT TRZECH</vt:lpstr>
      <vt:lpstr>OŚWIATA, WYCHOWANIE I OPIEKA NAD DZIEĆMI DO LAT TRZECH</vt:lpstr>
      <vt:lpstr>OŚWIATA, WYCHOWANIE I OPIEKA NAD DZIEĆMI DO LAT TRZECH</vt:lpstr>
      <vt:lpstr>OŚWIATA, WYCHOWANIE I OPIEKA NAD DZIEĆMI DO LAT TRZECH</vt:lpstr>
      <vt:lpstr>OŚWIATA I WYCHOWANIE</vt:lpstr>
      <vt:lpstr>OŚWIATA, WYCHOWANIE I OPIEKA NAD DZIEĆMI DO LAT TRZECH</vt:lpstr>
      <vt:lpstr>OŚWIATA, WYCHOWANIE I OPIEKA NAD DZIEĆMI DO LAT TRZECH</vt:lpstr>
      <vt:lpstr>SPOŁECZNOŚĆ POMOC SPOŁECZNA</vt:lpstr>
      <vt:lpstr>SPOŁECZNOŚĆ POMOC SPOŁECZNA</vt:lpstr>
      <vt:lpstr>SPOŁECZNOŚĆ KULTURA, SPORT, REKREACJA</vt:lpstr>
      <vt:lpstr>SPOŁECZNOŚĆ KULTURA, SPORT, REKREACJA</vt:lpstr>
      <vt:lpstr>SPOŁECZNOŚĆ WSPÓŁPRACA Z ORGANIZACJAMI POZARZĄDOWYMI</vt:lpstr>
      <vt:lpstr>SPOŁECZNOŚĆ WSPÓŁPRACA Z ORGANIZACJAMI POZARZĄDOWYMI</vt:lpstr>
      <vt:lpstr>INFRASTRUKTURA I ŚRODOWISKO POLITYKA PRZESTRZENNA</vt:lpstr>
      <vt:lpstr>INFRASTRUKTURA I ŚRODOWISKO INFRASTRUKTURA DROGOWA</vt:lpstr>
      <vt:lpstr>INFRASTRUKTURA I ŚRODOWISKO GOSPODARKA KOMUNANA</vt:lpstr>
      <vt:lpstr>INFRASTRUKTURA I ŚRODOWISKO OCHRONA ŚRODOWISKA</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Iwona  Nowacka</dc:creator>
  <cp:lastModifiedBy>office_ug1</cp:lastModifiedBy>
  <cp:revision>109</cp:revision>
  <dcterms:created xsi:type="dcterms:W3CDTF">2020-05-15T11:26:41Z</dcterms:created>
  <dcterms:modified xsi:type="dcterms:W3CDTF">2024-05-28T11:23:13Z</dcterms:modified>
</cp:coreProperties>
</file>