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9"/>
  </p:notesMasterIdLst>
  <p:sldIdLst>
    <p:sldId id="256" r:id="rId7"/>
    <p:sldId id="257" r:id="rId8"/>
    <p:sldId id="258" r:id="rId9"/>
    <p:sldId id="259" r:id="rId10"/>
    <p:sldId id="289" r:id="rId11"/>
    <p:sldId id="288" r:id="rId12"/>
    <p:sldId id="260" r:id="rId13"/>
    <p:sldId id="26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87" r:id="rId27"/>
    <p:sldId id="275" r:id="rId28"/>
    <p:sldId id="276" r:id="rId29"/>
    <p:sldId id="277" r:id="rId30"/>
    <p:sldId id="278" r:id="rId31"/>
    <p:sldId id="279" r:id="rId32"/>
    <p:sldId id="281" r:id="rId33"/>
    <p:sldId id="282" r:id="rId34"/>
    <p:sldId id="283" r:id="rId35"/>
    <p:sldId id="284" r:id="rId36"/>
    <p:sldId id="285" r:id="rId37"/>
    <p:sldId id="286" r:id="rId38"/>
  </p:sldIdLst>
  <p:sldSz cx="12193588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434731641966E-2"/>
          <c:y val="3.3348877269159811E-2"/>
          <c:w val="0.93456219675035368"/>
          <c:h val="0.84307148171931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EBE-4368-B0AE-CCCEB2E310D0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/>
                      <a:t>60</a:t>
                    </a:r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6EA7-4701-8020-9C90507BD5D5}"/>
                </c:ext>
              </c:extLst>
            </c:dLbl>
            <c:dLbl>
              <c:idx val="1"/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6EA7-4701-8020-9C90507BD5D5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43</a:t>
                    </a:r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6EA7-4701-8020-9C90507BD5D5}"/>
                </c:ext>
              </c:extLst>
            </c:dLbl>
            <c:dLbl>
              <c:idx val="3"/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EBE-4368-B0AE-CCCEB2E310D0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60</c:v>
                </c:pt>
                <c:pt idx="1">
                  <c:v>54</c:v>
                </c:pt>
                <c:pt idx="2">
                  <c:v>43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BE-4368-B0AE-CCCEB2E31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271987"/>
        <c:axId val="9217625"/>
      </c:barChart>
      <c:catAx>
        <c:axId val="98271987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217625"/>
        <c:crosses val="autoZero"/>
        <c:auto val="1"/>
        <c:lblAlgn val="ctr"/>
        <c:lblOffset val="100"/>
        <c:noMultiLvlLbl val="0"/>
      </c:catAx>
      <c:valAx>
        <c:axId val="921762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8271987"/>
        <c:crosses val="autoZero"/>
        <c:crossBetween val="between"/>
      </c:valAx>
      <c:spPr>
        <a:noFill/>
        <a:ln>
          <a:noFill/>
        </a:ln>
        <a:effectLst>
          <a:glow>
            <a:schemeClr val="accent1">
              <a:alpha val="41000"/>
            </a:schemeClr>
          </a:glow>
          <a:softEdge rad="76200"/>
        </a:effectLst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zasiłki celowe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400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28</c:v>
                </c:pt>
                <c:pt idx="1">
                  <c:v>6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C-4E53-8B05-8063A3A00FE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zasiłki stałe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400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9</c:v>
                </c:pt>
                <c:pt idx="1">
                  <c:v>8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C-4E53-8B05-8063A3A00FE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posiłek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400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30</c:v>
                </c:pt>
                <c:pt idx="1">
                  <c:v>44</c:v>
                </c:pt>
                <c:pt idx="2">
                  <c:v>48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EC-4E53-8B05-8063A3A00FE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zasiłki okresowe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400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EC-4E53-8B05-8063A3A00FE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specjalne zasiłki celowe</c:v>
                </c:pt>
              </c:strCache>
            </c:strRef>
          </c:tx>
          <c:spPr>
            <a:solidFill>
              <a:srgbClr val="00B05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400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Arkusz1!$F$2:$F$5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EC-4E53-8B05-8063A3A00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15525"/>
        <c:axId val="55872795"/>
      </c:barChart>
      <c:catAx>
        <c:axId val="2281552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pl-PL"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pl-PL"/>
          </a:p>
        </c:txPr>
        <c:crossAx val="55872795"/>
        <c:crosses val="autoZero"/>
        <c:auto val="1"/>
        <c:lblAlgn val="ctr"/>
        <c:lblOffset val="100"/>
        <c:noMultiLvlLbl val="0"/>
      </c:catAx>
      <c:valAx>
        <c:axId val="5587279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pl-PL"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pl-PL"/>
          </a:p>
        </c:txPr>
        <c:crossAx val="22815525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lang="pl-PL" sz="1400" b="1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solidFill>
      <a:srgbClr val="FFFFFF"/>
    </a:solidFill>
    <a:ln w="9360"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197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Arkusz1!$A$2:$A$9</c:f>
              <c:strCache>
                <c:ptCount val="8"/>
                <c:pt idx="0">
                  <c:v>Ubóstwo</c:v>
                </c:pt>
                <c:pt idx="1">
                  <c:v>Bezrobocie</c:v>
                </c:pt>
                <c:pt idx="2">
                  <c:v>Bezradność w spr.op-wychow</c:v>
                </c:pt>
                <c:pt idx="3">
                  <c:v>Niepełnosprawność</c:v>
                </c:pt>
                <c:pt idx="4">
                  <c:v>Ochrona macierzyństwa</c:v>
                </c:pt>
                <c:pt idx="5">
                  <c:v>Długotrwała choroba</c:v>
                </c:pt>
                <c:pt idx="6">
                  <c:v>Bezdomność</c:v>
                </c:pt>
                <c:pt idx="7">
                  <c:v>Alkoholizm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15</c:v>
                </c:pt>
                <c:pt idx="1">
                  <c:v>4</c:v>
                </c:pt>
                <c:pt idx="2">
                  <c:v>10</c:v>
                </c:pt>
                <c:pt idx="3">
                  <c:v>22</c:v>
                </c:pt>
                <c:pt idx="4">
                  <c:v>16</c:v>
                </c:pt>
                <c:pt idx="5">
                  <c:v>9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3-4D7E-8BE1-A2118D75168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197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Arkusz1!$A$2:$A$9</c:f>
              <c:strCache>
                <c:ptCount val="8"/>
                <c:pt idx="0">
                  <c:v>Ubóstwo</c:v>
                </c:pt>
                <c:pt idx="1">
                  <c:v>Bezrobocie</c:v>
                </c:pt>
                <c:pt idx="2">
                  <c:v>Bezradność w spr.op-wychow</c:v>
                </c:pt>
                <c:pt idx="3">
                  <c:v>Niepełnosprawność</c:v>
                </c:pt>
                <c:pt idx="4">
                  <c:v>Ochrona macierzyństwa</c:v>
                </c:pt>
                <c:pt idx="5">
                  <c:v>Długotrwała choroba</c:v>
                </c:pt>
                <c:pt idx="6">
                  <c:v>Bezdomność</c:v>
                </c:pt>
                <c:pt idx="7">
                  <c:v>Alkoholizm</c:v>
                </c:pt>
              </c:strCache>
            </c:strRef>
          </c:cat>
          <c:val>
            <c:numRef>
              <c:f>Arkusz1!$C$2:$C$9</c:f>
              <c:numCache>
                <c:formatCode>General</c:formatCode>
                <c:ptCount val="8"/>
                <c:pt idx="0">
                  <c:v>12</c:v>
                </c:pt>
                <c:pt idx="1">
                  <c:v>3</c:v>
                </c:pt>
                <c:pt idx="2">
                  <c:v>10</c:v>
                </c:pt>
                <c:pt idx="3">
                  <c:v>24</c:v>
                </c:pt>
                <c:pt idx="4">
                  <c:v>14</c:v>
                </c:pt>
                <c:pt idx="5">
                  <c:v>6</c:v>
                </c:pt>
                <c:pt idx="6">
                  <c:v>6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D3-4D7E-8BE1-A2118D75168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197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Arkusz1!$A$2:$A$9</c:f>
              <c:strCache>
                <c:ptCount val="8"/>
                <c:pt idx="0">
                  <c:v>Ubóstwo</c:v>
                </c:pt>
                <c:pt idx="1">
                  <c:v>Bezrobocie</c:v>
                </c:pt>
                <c:pt idx="2">
                  <c:v>Bezradność w spr.op-wychow</c:v>
                </c:pt>
                <c:pt idx="3">
                  <c:v>Niepełnosprawność</c:v>
                </c:pt>
                <c:pt idx="4">
                  <c:v>Ochrona macierzyństwa</c:v>
                </c:pt>
                <c:pt idx="5">
                  <c:v>Długotrwała choroba</c:v>
                </c:pt>
                <c:pt idx="6">
                  <c:v>Bezdomność</c:v>
                </c:pt>
                <c:pt idx="7">
                  <c:v>Alkoholizm</c:v>
                </c:pt>
              </c:strCache>
            </c:strRef>
          </c:cat>
          <c:val>
            <c:numRef>
              <c:f>Arkusz1!$D$2:$D$9</c:f>
              <c:numCache>
                <c:formatCode>General</c:formatCode>
                <c:ptCount val="8"/>
                <c:pt idx="0">
                  <c:v>14</c:v>
                </c:pt>
                <c:pt idx="1">
                  <c:v>3</c:v>
                </c:pt>
                <c:pt idx="2">
                  <c:v>7</c:v>
                </c:pt>
                <c:pt idx="3">
                  <c:v>21</c:v>
                </c:pt>
                <c:pt idx="4">
                  <c:v>15</c:v>
                </c:pt>
                <c:pt idx="5">
                  <c:v>6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D3-4D7E-8BE1-A2118D75168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pl-PL" sz="1197" b="1" strike="noStrike" spc="-1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Arkusz1!$A$2:$A$9</c:f>
              <c:strCache>
                <c:ptCount val="8"/>
                <c:pt idx="0">
                  <c:v>Ubóstwo</c:v>
                </c:pt>
                <c:pt idx="1">
                  <c:v>Bezrobocie</c:v>
                </c:pt>
                <c:pt idx="2">
                  <c:v>Bezradność w spr.op-wychow</c:v>
                </c:pt>
                <c:pt idx="3">
                  <c:v>Niepełnosprawność</c:v>
                </c:pt>
                <c:pt idx="4">
                  <c:v>Ochrona macierzyństwa</c:v>
                </c:pt>
                <c:pt idx="5">
                  <c:v>Długotrwała choroba</c:v>
                </c:pt>
                <c:pt idx="6">
                  <c:v>Bezdomność</c:v>
                </c:pt>
                <c:pt idx="7">
                  <c:v>Alkoholizm</c:v>
                </c:pt>
              </c:strCache>
            </c:strRef>
          </c:cat>
          <c:val>
            <c:numRef>
              <c:f>Arkusz1!$E$2:$E$9</c:f>
              <c:numCache>
                <c:formatCode>General</c:formatCode>
                <c:ptCount val="8"/>
                <c:pt idx="0">
                  <c:v>14</c:v>
                </c:pt>
                <c:pt idx="1">
                  <c:v>1</c:v>
                </c:pt>
                <c:pt idx="2">
                  <c:v>7</c:v>
                </c:pt>
                <c:pt idx="3">
                  <c:v>18</c:v>
                </c:pt>
                <c:pt idx="4">
                  <c:v>10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D3-4D7E-8BE1-A2118D751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8162"/>
        <c:axId val="79258433"/>
      </c:barChart>
      <c:catAx>
        <c:axId val="113816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pl-PL" sz="1400" b="1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pl-PL"/>
          </a:p>
        </c:txPr>
        <c:crossAx val="79258433"/>
        <c:crosses val="autoZero"/>
        <c:auto val="1"/>
        <c:lblAlgn val="ctr"/>
        <c:lblOffset val="100"/>
        <c:noMultiLvlLbl val="0"/>
      </c:catAx>
      <c:valAx>
        <c:axId val="79258433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pl-PL"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pl-PL"/>
          </a:p>
        </c:txPr>
        <c:crossAx val="1138162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lang="pl-PL" sz="1400" b="1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solidFill>
      <a:srgbClr val="FFFFFF"/>
    </a:solidFill>
    <a:ln w="9360"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świadczenia rodzinne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4A6-41CC-A8B1-EFF41545294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4A6-41CC-A8B1-EFF415452941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A6-41CC-A8B1-EFF415452941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A6-41CC-A8B1-EFF41545294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749946</c:v>
                </c:pt>
                <c:pt idx="1">
                  <c:v>653513</c:v>
                </c:pt>
                <c:pt idx="2">
                  <c:v>519629</c:v>
                </c:pt>
                <c:pt idx="3">
                  <c:v>366780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A6-41CC-A8B1-EFF41545294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świadczenia alimentacyjne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4A6-41CC-A8B1-EFF415452941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167337</c:v>
                </c:pt>
                <c:pt idx="1">
                  <c:v>130771</c:v>
                </c:pt>
                <c:pt idx="2">
                  <c:v>107092</c:v>
                </c:pt>
                <c:pt idx="3">
                  <c:v>123636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A6-41CC-A8B1-EFF41545294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świadczenia rodzicielskie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98557</c:v>
                </c:pt>
                <c:pt idx="1">
                  <c:v>103416</c:v>
                </c:pt>
                <c:pt idx="2">
                  <c:v>94317</c:v>
                </c:pt>
                <c:pt idx="3">
                  <c:v>53293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A6-41CC-A8B1-EFF415452941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świadczenie "Za życiem"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A6-41CC-A8B1-EFF415452941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ZUS i KRUS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Arkusz1!$F$2:$F$5</c:f>
              <c:numCache>
                <c:formatCode>General</c:formatCode>
                <c:ptCount val="4"/>
                <c:pt idx="0">
                  <c:v>129976</c:v>
                </c:pt>
                <c:pt idx="1">
                  <c:v>141548</c:v>
                </c:pt>
                <c:pt idx="2">
                  <c:v>181748</c:v>
                </c:pt>
                <c:pt idx="3">
                  <c:v>212704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A6-41CC-A8B1-EFF415452941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Jednorazowa zapomoga ztytułu urodzenia dziecka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Arkusz1!$G$2:$G$5</c:f>
              <c:numCache>
                <c:formatCode>General</c:formatCode>
                <c:ptCount val="4"/>
                <c:pt idx="0">
                  <c:v>36000</c:v>
                </c:pt>
                <c:pt idx="1">
                  <c:v>25000</c:v>
                </c:pt>
                <c:pt idx="2">
                  <c:v>28000</c:v>
                </c:pt>
                <c:pt idx="3">
                  <c:v>14000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4A6-41CC-A8B1-EFF415452941}"/>
            </c:ext>
          </c:extLst>
        </c:ser>
        <c:ser>
          <c:idx val="6"/>
          <c:order val="6"/>
          <c:tx>
            <c:v>świadczenia opiekuńcze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Arkusz1!$H$2:$H$5</c:f>
              <c:numCache>
                <c:formatCode>General</c:formatCode>
                <c:ptCount val="4"/>
                <c:pt idx="0">
                  <c:v>1026497</c:v>
                </c:pt>
                <c:pt idx="1">
                  <c:v>1129621</c:v>
                </c:pt>
                <c:pt idx="2">
                  <c:v>1436362</c:v>
                </c:pt>
                <c:pt idx="3">
                  <c:v>1847785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5C-4CFC-A598-657F8CD06B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1874438"/>
        <c:axId val="54269153"/>
      </c:barChart>
      <c:catAx>
        <c:axId val="3187443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269153"/>
        <c:crosses val="autoZero"/>
        <c:auto val="1"/>
        <c:lblAlgn val="ctr"/>
        <c:lblOffset val="100"/>
        <c:noMultiLvlLbl val="0"/>
      </c:catAx>
      <c:valAx>
        <c:axId val="54269153"/>
        <c:scaling>
          <c:orientation val="minMax"/>
        </c:scaling>
        <c:delete val="1"/>
        <c:axPos val="l"/>
        <c:numFmt formatCode="#\.0" sourceLinked="0"/>
        <c:majorTickMark val="none"/>
        <c:minorTickMark val="none"/>
        <c:tickLblPos val="nextTo"/>
        <c:crossAx val="3187443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6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przesunąć slajd</a:t>
            </a: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756000" y="5076896"/>
            <a:ext cx="6047640" cy="48095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27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0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&lt;główka&gt;</a:t>
            </a:r>
          </a:p>
        </p:txBody>
      </p:sp>
      <p:sp>
        <p:nvSpPr>
          <p:cNvPr id="273" name="PlaceHolder 4"/>
          <p:cNvSpPr>
            <a:spLocks noGrp="1"/>
          </p:cNvSpPr>
          <p:nvPr>
            <p:ph type="dt" idx="19"/>
          </p:nvPr>
        </p:nvSpPr>
        <p:spPr>
          <a:xfrm>
            <a:off x="4278960" y="0"/>
            <a:ext cx="3280680" cy="5340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274" name="PlaceHolder 5"/>
          <p:cNvSpPr>
            <a:spLocks noGrp="1"/>
          </p:cNvSpPr>
          <p:nvPr>
            <p:ph type="ftr" idx="20"/>
          </p:nvPr>
        </p:nvSpPr>
        <p:spPr>
          <a:xfrm>
            <a:off x="0" y="10154152"/>
            <a:ext cx="3280680" cy="5340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275" name="PlaceHolder 6"/>
          <p:cNvSpPr>
            <a:spLocks noGrp="1"/>
          </p:cNvSpPr>
          <p:nvPr>
            <p:ph type="sldNum" idx="21"/>
          </p:nvPr>
        </p:nvSpPr>
        <p:spPr>
          <a:xfrm>
            <a:off x="4278960" y="10154152"/>
            <a:ext cx="3280680" cy="5340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pl-PL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583DBEB0-EB2C-44CB-903A-BE91A1E1A83F}" type="slidenum">
              <a:rPr lang="pl-PL" sz="1400" b="0" strike="noStrike" spc="-1">
                <a:latin typeface="Times New Roman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pl-PL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000" b="0" strike="noStrike" spc="-1">
                <a:solidFill>
                  <a:srgbClr val="000000"/>
                </a:solidFill>
                <a:latin typeface="Segoe UI"/>
              </a:rPr>
              <a:t>ID=d924773e-9a16-4d6d-9803-8cb819e99682 Przepis=text_billboard Type=TextOnly Wariant=0 FamilyID=AccentBoxWalbaum_Zero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375" name="Numer slajdu — symbol zastępczy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2B046FC-F6E7-41B5-920A-73E13E3F3143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sldNum" idx="29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69CDF26-3C6B-425B-87FC-045D5ACE44E7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sldNum" idx="30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B1384E5-C2DA-4EC8-81C8-E28782766E58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sldNum" idx="31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496A482-2818-472C-A056-2653C060EBC9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sldNum" idx="32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408F493-B8AD-49B3-9F70-0F5A88A7C7F1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17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sldNum" idx="33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3E70164-657F-4CF8-B90A-89EF84F77ADA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18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sldNum" idx="34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B9355028-A321-4C97-B982-53804F411790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19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35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5197072-C8AE-45E2-A2A6-EA8F68713B25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20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23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E8705F9-769A-40DA-940C-A8B79519D7BD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26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AFBCEEE-E6AC-4FE8-BF2D-CA4CC7405148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29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CE55732-D220-4D18-9D1C-ADA2C8FA7F63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sldNum" idx="22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C61F4868-807B-4845-A5C2-D2C9816A7C84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2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32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A465ACA-D383-49B9-B4F2-1B19F7216D16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35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8B076BA-67EC-44AC-BC4A-0487F666D143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38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AE51570-038B-40C5-81FC-2F3422E5A61C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sldNum" idx="36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8DAA12B-7755-4672-8E2A-85696EAC08D2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31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44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2E99ED5-226B-458C-ACE3-400599F5E08A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sldNum" idx="23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E9DFCA28-27EA-4F89-82FA-9E323BEE07C0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84" name="Symbol zastępczy numeru slajdu 3"/>
          <p:cNvSpPr/>
          <p:nvPr/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2206847-1EEB-4F01-AB60-24EC651807AE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ldNum" idx="24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9B727FD-670B-46DD-9856-CD9B9597A3B0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7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25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718B3FE-7EC5-43B9-8AA0-13CB16EB43C8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sldNum" idx="26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BD206E5-6C87-4CD6-BB67-F4756F743813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sldNum" idx="27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39DB9EE-CB93-4026-9332-24D6159F2A23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10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34075" cy="3336925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79680" y="4777112"/>
            <a:ext cx="5425920" cy="38964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sldNum" idx="28"/>
          </p:nvPr>
        </p:nvSpPr>
        <p:spPr>
          <a:xfrm>
            <a:off x="3850560" y="9428624"/>
            <a:ext cx="2933280" cy="485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CDE86127-CAA2-43FA-8D37-08411D7D967E}" type="slidenum">
              <a:rPr lang="pl-PL" sz="12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A8A09F-52A4-40CE-911A-8A7EF57FF03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42CC66-A4EA-4C4B-9660-C54EB5ED1BB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0B8314-A322-454C-8F1C-FBE2737D17E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59DFCA-2241-435D-888E-5B146233223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BF5319-1FC7-441B-9FCE-8B8178F81A7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4EF380-7184-426D-93D7-7F2E6E07688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08497E1-29FF-4CE4-8812-5C3D9B17897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AC9D9E-9A7E-44AC-A43C-83AFCABA0FA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A3ACDF3-07BB-4F8B-BA4B-61998089C0C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6CB40CC-AC53-4C7D-BAB1-ED3062925F6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870CDFF-3968-47C8-BC00-3FE12064DFE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FF70E23-17E0-4ECF-B1FB-CD18F85283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8DBECA-AA93-4A8D-B5A2-FB225FE0F5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9BF396-53FF-48FB-8EE5-EB01A1979A9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F6B5668-F5CC-484E-87A1-857DCB90FEC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1B01A9-F0F4-4B83-984F-4B483EB1D2B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3F2E55E-1E1C-46A2-AFEF-3AEF0123ED6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77410BD-081F-4D31-8F4E-E691BA97593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600789A-6D84-4CC1-956E-D201124BA71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2F0EC84-98BA-45C9-B1A2-E68B1E6E1DB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C0DA2D7-96E9-4A2F-AE6D-978C70E55B6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691FC7E-EB4B-46DB-A472-55B6951C5D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C607FB-6B2B-4913-811E-4E8388F71CA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E76286-B5F3-41FF-BAC5-299474C5F2F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DFD018C-407D-48FF-B863-1A77F6A789B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516D0B9-FC47-4E2F-BA9A-94A79241979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3FBE53C-8C83-414F-A938-1A40D4247A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A14B0D1-46C1-4E61-9DF9-EAD582407E1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22EEC53-3304-430A-9A72-27BCFC74DE2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BDAB691-1597-4598-BF6C-289E85C6E1B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019F329-5986-4EDA-9C0E-81B1683489F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AD5C162-1991-4299-86B3-03EE1C0D082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EEEC1A5-658D-420A-ACB9-6EA0C980F9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EEC0D99-A8CD-4867-9D77-A8C59DE0BFD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6BD4A9B-A158-4D46-9985-85CED9D0F26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3A47894-508A-4B1E-9D70-0D2DFB06AAD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05191AA-A543-4719-AE77-592C3530E1F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167F116-B8F5-4BD6-9E1F-E9D8C45E853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4EF8AC7-C52D-4741-A29C-641A5155FB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7208C5C-BDFA-4DAB-B312-81629116528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5246C5-A4A5-4781-8400-B287C19DC4D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E1ECECD-D28F-47D6-846A-9C8B69F3A60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BA79404-A44B-4EE3-AE03-E14F332DBBE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3CE0403-F33F-42EE-87F6-8AF22E3E647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EA3F7C-0513-49AB-9C89-69A1AA6A7C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6D9C0A2-2E9F-46FB-BA7A-1D53E12EFD3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72CA6EB-250F-408E-826C-A47DDEFAB6C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0E07BBB-3D04-44CF-A8E9-0A2A0D75366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04E619A-B186-4D21-BAED-8B802A11357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12D5FA2-EDAC-4E99-901A-CF55BD30ED0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8D6C245-D909-49C6-AB81-C5A516B7D83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F906293-57C4-45A5-9E93-47A16274C80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C95358B-74E2-4056-AD23-D1BBD25B353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D1BA0066-FC3C-4F59-87DF-4FB0002BCAE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396ECB5-1C6B-4DA7-9C24-22E59D11BF6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19F4880-BE2E-4008-99DE-009C382F3AB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3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4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7767A68-F718-40D1-AC29-68845B7DEC3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29C6C1E9-8388-4A35-BC94-D96FA12A337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39A274F-A1F0-4E6A-819C-C5AE487F65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C6A415E-BE3E-4B9D-BED9-0E0604AA2A9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B63AB438-CCE4-4A96-A430-9C316049356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85F9403-54B9-489A-B954-147254D28E7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B2F0073-8C42-4E48-85B4-36F93863CC5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D94C8F7-5E86-427D-9BB3-FB25BACB9C1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ED87D619-7B3D-45AE-A63A-CEF8C95E97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BDCB1AB-FCA2-4E36-86CD-932BA64487B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FF0D40F-035A-4D3E-93B4-FA29203FE8C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7B2683B-6B3E-403E-B65E-07C09A3F3F1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B465C0C-3F94-493D-9B48-E0AD7D92463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225FDBE-1D1B-4089-BB1B-885EDB868E6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5318FDC-321B-4430-B4AA-339409139A4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F802BC3-EF97-4256-AA3B-44982528266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Prostokąt 9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rostokąt 1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rostokąt 2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ftr" idx="1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ldNum" idx="2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739DBEF-A6C3-416D-8712-4DDB9AC08444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3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rostokąt 45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rostokąt 46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Prostokąt 47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PlaceHolder 1"/>
          <p:cNvSpPr>
            <a:spLocks noGrp="1"/>
          </p:cNvSpPr>
          <p:nvPr>
            <p:ph type="ftr" idx="4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ldNum" idx="5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7C15976-8A0F-40F7-8C7D-E5DB118867E7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6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Prostokąt 90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rostokąt 91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Prostokąt 92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PlaceHolder 1"/>
          <p:cNvSpPr>
            <a:spLocks noGrp="1"/>
          </p:cNvSpPr>
          <p:nvPr>
            <p:ph type="ftr" idx="7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ldNum" idx="8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887E31D-7911-4444-9588-39E257728029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dt" idx="9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9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rostokąt 134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Prostokąt 135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Prostokąt 136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Prostokąt 137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PlaceHolder 1"/>
          <p:cNvSpPr>
            <a:spLocks noGrp="1"/>
          </p:cNvSpPr>
          <p:nvPr>
            <p:ph type="ftr" idx="10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ldNum" idx="11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24B3AAE-3421-40F8-9C2C-D21DAA0D1408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dt" idx="12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rostokąt 179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Prostokąt 180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Prostokąt 181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Prostokąt 182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PlaceHolder 1"/>
          <p:cNvSpPr>
            <a:spLocks noGrp="1"/>
          </p:cNvSpPr>
          <p:nvPr>
            <p:ph type="ftr" idx="13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Num" idx="14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9BEBD0E-D85D-47CE-93DD-0318DCCD9AB3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dt" idx="15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8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rostokąt 224"/>
          <p:cNvSpPr/>
          <p:nvPr/>
        </p:nvSpPr>
        <p:spPr>
          <a:xfrm>
            <a:off x="0" y="0"/>
            <a:ext cx="12183120" cy="684756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Prostokąt 225"/>
          <p:cNvSpPr/>
          <p:nvPr/>
        </p:nvSpPr>
        <p:spPr>
          <a:xfrm>
            <a:off x="326520" y="217440"/>
            <a:ext cx="11530080" cy="586836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Prostokąt 226"/>
          <p:cNvSpPr/>
          <p:nvPr/>
        </p:nvSpPr>
        <p:spPr>
          <a:xfrm>
            <a:off x="9579960" y="108720"/>
            <a:ext cx="1078560" cy="1405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rostokąt 227"/>
          <p:cNvSpPr/>
          <p:nvPr/>
        </p:nvSpPr>
        <p:spPr>
          <a:xfrm>
            <a:off x="108720" y="543960"/>
            <a:ext cx="10985760" cy="752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PlaceHolder 1"/>
          <p:cNvSpPr>
            <a:spLocks noGrp="1"/>
          </p:cNvSpPr>
          <p:nvPr>
            <p:ph type="ftr" idx="16"/>
          </p:nvPr>
        </p:nvSpPr>
        <p:spPr>
          <a:xfrm>
            <a:off x="4169880" y="6247080"/>
            <a:ext cx="38548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EEEEEE"/>
                </a:solidFill>
                <a:latin typeface="Arial"/>
              </a:rPr>
              <a:t>&lt;stopka&gt;</a:t>
            </a:r>
            <a:endParaRPr lang="pl-PL" sz="1400" b="0" strike="noStrike" spc="-1">
              <a:latin typeface="Times New Roman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sldNum" idx="17"/>
          </p:nvPr>
        </p:nvSpPr>
        <p:spPr>
          <a:xfrm>
            <a:off x="87418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EEEEEE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22FFF35-9D6D-43FA-9F67-AF0EEE1705F6}" type="slidenum">
              <a:rPr lang="pl-PL" sz="1400" b="0" strike="noStrike" spc="-1">
                <a:solidFill>
                  <a:srgbClr val="EEEEEE"/>
                </a:solidFill>
                <a:latin typeface="Arial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dt" idx="18"/>
          </p:nvPr>
        </p:nvSpPr>
        <p:spPr>
          <a:xfrm>
            <a:off x="609480" y="6247080"/>
            <a:ext cx="2830680" cy="46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23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260000" y="1881720"/>
            <a:ext cx="9529200" cy="27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SPRAWOZDANIE Z DZIAŁALNOŚCI </a:t>
            </a:r>
            <a:br>
              <a:rPr sz="2800" dirty="0"/>
            </a:b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 GMINNEGO </a:t>
            </a:r>
            <a:br>
              <a:rPr sz="2800" dirty="0"/>
            </a:b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OŚRODKA POMOCY SPOŁECZNEJ </a:t>
            </a:r>
            <a:br>
              <a:rPr sz="2800" dirty="0"/>
            </a:b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W ŁĘCE OPATOWSKIEJ  ZA ROK 2024</a:t>
            </a:r>
            <a:br>
              <a:rPr sz="2800" dirty="0"/>
            </a:b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 </a:t>
            </a:r>
            <a:br>
              <a:rPr sz="2800" dirty="0"/>
            </a:b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ORAZ WYKAZ POTRZEB W ZAKRESIE POMOCY SPOŁECZNEJ W GMINIE ŁĘKA </a:t>
            </a:r>
            <a:r>
              <a:rPr lang="pl-PL" sz="2800" b="1" spc="-1" dirty="0">
                <a:solidFill>
                  <a:srgbClr val="000000"/>
                </a:solidFill>
                <a:latin typeface="Arial Black"/>
              </a:rPr>
              <a:t>O</a:t>
            </a:r>
            <a:r>
              <a:rPr lang="pl-PL" sz="2800" b="1" strike="noStrike" spc="-1" dirty="0">
                <a:solidFill>
                  <a:srgbClr val="000000"/>
                </a:solidFill>
                <a:latin typeface="Arial Black"/>
              </a:rPr>
              <a:t>PATOWSKA</a:t>
            </a:r>
            <a:endParaRPr lang="pl-PL" sz="2800" b="0" strike="noStrike" spc="-1" dirty="0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2482560" y="5642640"/>
            <a:ext cx="7212240" cy="67356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b="1" spc="-1" dirty="0">
                <a:solidFill>
                  <a:srgbClr val="FFFFFF"/>
                </a:solidFill>
                <a:latin typeface="Arial Black"/>
              </a:rPr>
              <a:t>Łęka Opatowska</a:t>
            </a:r>
            <a:r>
              <a:rPr lang="pl-PL" sz="2800" b="1" strike="noStrike" spc="-1" dirty="0">
                <a:solidFill>
                  <a:srgbClr val="FFFFFF"/>
                </a:solidFill>
                <a:latin typeface="Arial Black"/>
              </a:rPr>
              <a:t>, marzec 2025 r.</a:t>
            </a:r>
            <a:endParaRPr lang="pl-PL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WYBRANE DANE STATYSTYCZNE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12" name="Prostokąt 311"/>
          <p:cNvSpPr/>
          <p:nvPr/>
        </p:nvSpPr>
        <p:spPr>
          <a:xfrm>
            <a:off x="900000" y="1620000"/>
            <a:ext cx="10790640" cy="42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wydanych decyzji administracyjnych/informacji ogółem w 2024 r.: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124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 czego: 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pomoc społeczna: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181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32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	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rodzinne: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301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7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alimentacyjne: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22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uznanie za dłużnika alimentacyjnego: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dodatki mieszkaniowe: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8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za życiem: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 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dodatek osłonowy: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309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1" spc="-1" dirty="0">
                <a:solidFill>
                  <a:srgbClr val="000000"/>
                </a:solidFill>
                <a:latin typeface="Arial Black"/>
                <a:ea typeface="DejaVu Sans"/>
              </a:rPr>
              <a:t>bon energetyczny: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417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WYBRANE DANE STATYSTYCZNE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14" name="Prostokąt 313"/>
          <p:cNvSpPr/>
          <p:nvPr/>
        </p:nvSpPr>
        <p:spPr>
          <a:xfrm>
            <a:off x="543960" y="1800000"/>
            <a:ext cx="10970640" cy="349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 w rodzinach, zakwalifikowanych do otrzymania żywności w Programie Fundusze Europejskie na Pomoc Żywnościową 2021-2027 –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20 </a:t>
            </a:r>
          </a:p>
          <a:p>
            <a:pPr>
              <a:lnSpc>
                <a:spcPct val="100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Microsoft YaHei"/>
              </a:rPr>
              <a:t>Liczba osób, którym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udzielono pomocy w ramach programu  „Posiłek w szkole i w domu” -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39</a:t>
            </a:r>
            <a:endParaRPr lang="pl-PL" sz="1600" b="1" strike="noStrike" spc="-1" dirty="0">
              <a:solidFill>
                <a:srgbClr val="FF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osób, którym udzielono pomocy w ramach programu Opieka </a:t>
            </a:r>
            <a:r>
              <a:rPr lang="pl-PL" sz="1600" b="1" strike="noStrike" spc="-1" dirty="0" err="1">
                <a:solidFill>
                  <a:srgbClr val="000000"/>
                </a:solidFill>
                <a:latin typeface="Arial Black"/>
                <a:ea typeface="DejaVu Sans"/>
              </a:rPr>
              <a:t>wytchnieniowa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– edycja 2024 –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osób, którym udzielono pomocy w ramach programu Asystent osobisty osoby niepełnosprawnej – edycja 2024 –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b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</a:b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osób, którym udzielono pomocy w ramach programu Centra Opiekuńczo Mieszkalne –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27</a:t>
            </a:r>
          </a:p>
          <a:p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osób, którym udzielono pomocy w ramach programu 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Rozwoju Rodzinnych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Microsoft YaHei"/>
              </a:rPr>
              <a:t>D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omów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Microsoft YaHei"/>
              </a:rPr>
              <a:t>P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omocy – edycja 2024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4</a:t>
            </a:r>
          </a:p>
          <a:p>
            <a:pPr>
              <a:lnSpc>
                <a:spcPct val="100000"/>
              </a:lnSpc>
              <a:buNone/>
            </a:pPr>
            <a:endParaRPr lang="pl-PL" sz="1600" b="1" strike="noStrike" spc="-1" dirty="0">
              <a:solidFill>
                <a:srgbClr val="FF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34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</a:t>
            </a:r>
            <a:r>
              <a:rPr lang="pl-PL" sz="2600" b="1" spc="-1" dirty="0">
                <a:solidFill>
                  <a:srgbClr val="000000"/>
                </a:solidFill>
                <a:latin typeface="Arial Black"/>
                <a:ea typeface="DejaVu Sans"/>
              </a:rPr>
              <a:t>SPARCIE RODZINY</a:t>
            </a:r>
            <a:endParaRPr lang="pl-PL" sz="2600" b="0" strike="noStrike" spc="-1" dirty="0">
              <a:latin typeface="Arial"/>
            </a:endParaRPr>
          </a:p>
        </p:txBody>
      </p:sp>
      <p:sp>
        <p:nvSpPr>
          <p:cNvPr id="316" name="Prostokąt 315"/>
          <p:cNvSpPr/>
          <p:nvPr/>
        </p:nvSpPr>
        <p:spPr>
          <a:xfrm>
            <a:off x="727560" y="1620000"/>
            <a:ext cx="10962360" cy="47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endParaRPr lang="pl-PL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endParaRPr lang="pl-PL" sz="2000" b="0" strike="noStrike" spc="-1">
              <a:latin typeface="Arial"/>
            </a:endParaRPr>
          </a:p>
        </p:txBody>
      </p:sp>
      <p:sp>
        <p:nvSpPr>
          <p:cNvPr id="317" name="Prostokąt 316"/>
          <p:cNvSpPr/>
          <p:nvPr/>
        </p:nvSpPr>
        <p:spPr>
          <a:xfrm>
            <a:off x="720000" y="1800000"/>
            <a:ext cx="10042560" cy="321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600" b="0" strike="noStrike" spc="-1" dirty="0">
              <a:latin typeface="Arial"/>
            </a:endParaRPr>
          </a:p>
          <a:p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3214FB-7C56-63A9-2FC0-FBD23528C4BC}"/>
              </a:ext>
            </a:extLst>
          </p:cNvPr>
          <p:cNvSpPr txBox="1"/>
          <p:nvPr/>
        </p:nvSpPr>
        <p:spPr>
          <a:xfrm>
            <a:off x="1131683" y="1303699"/>
            <a:ext cx="10094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Realizując zapisy art.176 ustawy z dnia 9 czerwca 2011r. o wspieraniu rodziny i systemie pieczy zastępczej gmina:</a:t>
            </a:r>
          </a:p>
          <a:p>
            <a:endParaRPr lang="pl-PL" sz="1600" b="1" strike="noStrike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Zapewnia rodzinie przeżywającej trudności, wsparcia i pomocy asystenta rodziny oraz dostępu do specjalistycznego poradnictwa.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Liczba rodzin korzystających z wsparcia –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2 </a:t>
            </a:r>
            <a:r>
              <a:rPr lang="pl-PL" sz="1600" b="1" spc="-1" dirty="0">
                <a:latin typeface="Arial Black"/>
                <a:ea typeface="DejaVu Sans"/>
              </a:rPr>
              <a:t>( w tym 5- ro dzieci)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2. Współfinansuje pobyt dziecka w rodzinie zastępczej.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Liczba dzieci z terenu gminy Łęka Opatowska umieszczonych w pieczy zastępczej -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3. Wypełnia obowiązek sprawozdawczy w formie sprawozdań rzeczowo- finansowych z zakresu wspierania rodziny składanych właściwemu wojewodzie.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4. Prowadzi monitoring sytuacji dziecka z rodziny zagrożonej kryzysem lub przeżywającej trudności w wypełnianiu funkcji opiekuńczo-wychowawczej, zamieszkałego na terenie gminy.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trike="noStrike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POMOC SPOŁECZNA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19" name="Prostokąt 318"/>
          <p:cNvSpPr/>
          <p:nvPr/>
        </p:nvSpPr>
        <p:spPr>
          <a:xfrm>
            <a:off x="540000" y="1620000"/>
            <a:ext cx="10790640" cy="377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Kryterium dochodowe uprawniające do pomocy społecznej: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</a:t>
            </a:r>
            <a:r>
              <a:rPr lang="pl-PL" sz="1600" b="1" i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600,00 zł </a:t>
            </a: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na osobę w rodzinie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</a:t>
            </a:r>
            <a:r>
              <a:rPr lang="pl-PL" sz="1600" b="1" i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776,00 zł </a:t>
            </a: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dla samotnej osoby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1. Liczba rodzin korzystających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134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, gdzie zamieszkiwało: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325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osób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2. Procentowy udział osób w rodzinach do ogółu mieszkańców: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,04%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3. Liczba wydanych skierowań do prawnika/psychologa: 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endParaRPr lang="pl-PL" sz="16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4. Liczba osób bezdomnych, którym udzielono wsparcia: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5. Liczba osób korzystająca z usług opiekuńczych: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6. Liczba osób umieszczonych w domu pomocy społecznej: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7. Liczba rodzin, którym udzielono wsparcia w postaci pracy socjalnej: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125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8. Liczba rodzin objęta obsługą asystenta rodziny: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9. Liczba dzieci przebywająca w rodzinach zastępczych/placówkach: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2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10. Liczba osób korzystających z programu posiłek w szkole i w domu: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39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2360" cy="113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0" strike="noStrike" spc="-1">
                <a:solidFill>
                  <a:srgbClr val="000000"/>
                </a:solidFill>
                <a:latin typeface="Arial Black"/>
              </a:rPr>
              <a:t>POMOC SPOŁECZNA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40000" y="1620000"/>
            <a:ext cx="10962360" cy="376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11. Liczba przeprowadzonych wywiadów środowiskowych: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181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12. Liczba zawartych kontraktów socjalnych: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13. Liczba osób, którym sprawiono pogrzeb: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14. Liczba osób, którym wypłacono świadczenie z tytułu zdarzenia losowego: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15. Liczba rodzin objęta pomocą rzeczową  –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3600" y="360000"/>
            <a:ext cx="1015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LICZBA RODZIN KORZYSTAJĄCYCH ZE ŚWIADCZEŃ PIENIĘŻNYCH POMOCY SPOŁECZNEJ W LATACH 2021 – 2024 W GMINIE </a:t>
            </a:r>
            <a:r>
              <a:rPr lang="pl-PL" sz="2000" b="1" spc="-1" dirty="0">
                <a:solidFill>
                  <a:srgbClr val="000000"/>
                </a:solidFill>
                <a:latin typeface="Arial Black"/>
              </a:rPr>
              <a:t>ŁĘKA OAPATOWSKA</a:t>
            </a:r>
            <a:endParaRPr lang="pl-PL" sz="2000" b="0" strike="noStrike" spc="-1" dirty="0">
              <a:latin typeface="Arial"/>
            </a:endParaRPr>
          </a:p>
        </p:txBody>
      </p:sp>
      <p:graphicFrame>
        <p:nvGraphicFramePr>
          <p:cNvPr id="323" name="Symbol zastępczy zawartości 7"/>
          <p:cNvGraphicFramePr/>
          <p:nvPr>
            <p:extLst>
              <p:ext uri="{D42A27DB-BD31-4B8C-83A1-F6EECF244321}">
                <p14:modId xmlns:p14="http://schemas.microsoft.com/office/powerpoint/2010/main" val="716077900"/>
              </p:ext>
            </p:extLst>
          </p:nvPr>
        </p:nvGraphicFramePr>
        <p:xfrm>
          <a:off x="1620000" y="1959120"/>
          <a:ext cx="9076680" cy="3924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1506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1800" b="1" strike="noStrike" spc="-1" dirty="0">
                <a:solidFill>
                  <a:srgbClr val="000000"/>
                </a:solidFill>
                <a:latin typeface="Arial Black"/>
              </a:rPr>
              <a:t>LICZBA OSÓB W RODZINACH KORZYSTAJĄCYCH ZE ŚWIADCZEŃ PIENIĘŻNYCH POMOCY SPOŁECZNEJ W LATACH 2021- 2024 W GMINIE ŁĘKA OP</a:t>
            </a:r>
            <a:r>
              <a:rPr lang="pl-PL" sz="1800" b="1" spc="-1" dirty="0">
                <a:solidFill>
                  <a:srgbClr val="000000"/>
                </a:solidFill>
                <a:latin typeface="Arial Black"/>
              </a:rPr>
              <a:t>ATOWSKA</a:t>
            </a: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 </a:t>
            </a:r>
            <a:endParaRPr lang="pl-PL" sz="2000" b="0" strike="noStrike" spc="-1" dirty="0">
              <a:latin typeface="Arial"/>
            </a:endParaRPr>
          </a:p>
        </p:txBody>
      </p:sp>
      <p:graphicFrame>
        <p:nvGraphicFramePr>
          <p:cNvPr id="325" name="Symbol zastępczy zawartości 5"/>
          <p:cNvGraphicFramePr/>
          <p:nvPr>
            <p:extLst>
              <p:ext uri="{D42A27DB-BD31-4B8C-83A1-F6EECF244321}">
                <p14:modId xmlns:p14="http://schemas.microsoft.com/office/powerpoint/2010/main" val="3242303610"/>
              </p:ext>
            </p:extLst>
          </p:nvPr>
        </p:nvGraphicFramePr>
        <p:xfrm>
          <a:off x="900000" y="1847160"/>
          <a:ext cx="10610640" cy="413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1015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WYBRANE PRZYCZYNY KORZYSTANIA ZE ŚWIADCZEŃ POMOCY SPOŁECZNEJ W LATACH 2021 – 202</a:t>
            </a:r>
            <a:r>
              <a:rPr lang="pl-PL" sz="2000" b="1" spc="-1" dirty="0">
                <a:solidFill>
                  <a:srgbClr val="000000"/>
                </a:solidFill>
                <a:latin typeface="Arial Black"/>
              </a:rPr>
              <a:t>4</a:t>
            </a: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 W GMINIE </a:t>
            </a:r>
            <a:r>
              <a:rPr lang="pl-PL" sz="2000" b="1" spc="-1" dirty="0">
                <a:solidFill>
                  <a:srgbClr val="000000"/>
                </a:solidFill>
                <a:latin typeface="Arial Black"/>
              </a:rPr>
              <a:t>ŁĘKA OPATOWSKA</a:t>
            </a: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 (liczba rodzin)</a:t>
            </a:r>
            <a:endParaRPr lang="pl-PL" sz="2000" b="0" strike="noStrike" spc="-1" dirty="0">
              <a:latin typeface="Arial"/>
            </a:endParaRPr>
          </a:p>
        </p:txBody>
      </p:sp>
      <p:graphicFrame>
        <p:nvGraphicFramePr>
          <p:cNvPr id="327" name="Symbol zastępczy zawartości 5"/>
          <p:cNvGraphicFramePr/>
          <p:nvPr>
            <p:extLst>
              <p:ext uri="{D42A27DB-BD31-4B8C-83A1-F6EECF244321}">
                <p14:modId xmlns:p14="http://schemas.microsoft.com/office/powerpoint/2010/main" val="2794338959"/>
              </p:ext>
            </p:extLst>
          </p:nvPr>
        </p:nvGraphicFramePr>
        <p:xfrm>
          <a:off x="900000" y="1980000"/>
          <a:ext cx="9720000" cy="395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813600" y="360000"/>
            <a:ext cx="1015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LICZBA WYDANYCH DECYZJI O ŚWIADCZENIE USŁUG OPIEKUŃCZYCH DLA MIESZKAŃCÓW GMINY ŁĘKA OPATOWSKA W LATACH 2021 – 2024 </a:t>
            </a:r>
            <a:endParaRPr lang="pl-PL" sz="2000" b="0" strike="noStrike" spc="-1" dirty="0">
              <a:latin typeface="Arial"/>
            </a:endParaRPr>
          </a:p>
        </p:txBody>
      </p:sp>
      <p:graphicFrame>
        <p:nvGraphicFramePr>
          <p:cNvPr id="329" name="Tabela 4"/>
          <p:cNvGraphicFramePr/>
          <p:nvPr>
            <p:extLst>
              <p:ext uri="{D42A27DB-BD31-4B8C-83A1-F6EECF244321}">
                <p14:modId xmlns:p14="http://schemas.microsoft.com/office/powerpoint/2010/main" val="1758188303"/>
              </p:ext>
            </p:extLst>
          </p:nvPr>
        </p:nvGraphicFramePr>
        <p:xfrm>
          <a:off x="959040" y="2154960"/>
          <a:ext cx="10342440" cy="2783880"/>
        </p:xfrm>
        <a:graphic>
          <a:graphicData uri="http://schemas.openxmlformats.org/drawingml/2006/table">
            <a:tbl>
              <a:tblPr/>
              <a:tblGrid>
                <a:gridCol w="517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Rok</a:t>
                      </a:r>
                      <a:endParaRPr lang="pl-PL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Liczba decyzji</a:t>
                      </a:r>
                      <a:endParaRPr lang="pl-PL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2021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2022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2023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2024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3600" y="360000"/>
            <a:ext cx="1069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LICZBA WYDANYCH DECYZJI O SKIEROWANIU DO DOMÓW POMOCY SPOŁECZNEJ DLA MIESZKAŃCÓW GMINY </a:t>
            </a:r>
            <a:r>
              <a:rPr lang="pl-PL" sz="2000" b="1" spc="-1" dirty="0">
                <a:solidFill>
                  <a:srgbClr val="000000"/>
                </a:solidFill>
                <a:latin typeface="Arial Black"/>
              </a:rPr>
              <a:t>ŁĘKA OPATOWSKA</a:t>
            </a: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 W LATACH 2021 - 2024</a:t>
            </a:r>
            <a:endParaRPr lang="pl-PL" sz="2000" b="0" strike="noStrike" spc="-1" dirty="0">
              <a:latin typeface="Arial"/>
            </a:endParaRPr>
          </a:p>
        </p:txBody>
      </p:sp>
      <p:graphicFrame>
        <p:nvGraphicFramePr>
          <p:cNvPr id="331" name="Tabela 4"/>
          <p:cNvGraphicFramePr/>
          <p:nvPr>
            <p:extLst>
              <p:ext uri="{D42A27DB-BD31-4B8C-83A1-F6EECF244321}">
                <p14:modId xmlns:p14="http://schemas.microsoft.com/office/powerpoint/2010/main" val="3658564074"/>
              </p:ext>
            </p:extLst>
          </p:nvPr>
        </p:nvGraphicFramePr>
        <p:xfrm>
          <a:off x="618120" y="2246760"/>
          <a:ext cx="10541880" cy="3017520"/>
        </p:xfrm>
        <a:graphic>
          <a:graphicData uri="http://schemas.openxmlformats.org/drawingml/2006/table">
            <a:tbl>
              <a:tblPr/>
              <a:tblGrid>
                <a:gridCol w="205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Rok</a:t>
                      </a:r>
                      <a:endParaRPr lang="pl-PL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Liczba decyzji kierujących</a:t>
                      </a:r>
                      <a:endParaRPr lang="pl-PL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Liczba osób  </a:t>
                      </a:r>
                      <a:endParaRPr lang="pl-PL" sz="2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przebywających w DPS 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2021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2022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2023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2024 r.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2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l-PL" sz="2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0888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CELE POMOCY SPOŁECZNEJ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423360" y="2160000"/>
            <a:ext cx="11266560" cy="3272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 algn="just">
              <a:lnSpc>
                <a:spcPct val="11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Umożliwia osobom i rodzinom przezwyciężanie trudnych sytuacji życiowych, których nie są one</a:t>
            </a:r>
            <a:br>
              <a:rPr sz="1600"/>
            </a:b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w stanie pokonać, </a:t>
            </a:r>
            <a:r>
              <a:rPr lang="pl-PL" sz="1600" b="0" i="1" strike="noStrike" spc="-1">
                <a:solidFill>
                  <a:srgbClr val="C9211E"/>
                </a:solidFill>
                <a:latin typeface="Arial Black"/>
              </a:rPr>
              <a:t>wykorzystując własne uprawnienia, zasoby i możliwości</a:t>
            </a: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.</a:t>
            </a:r>
            <a:endParaRPr lang="pl-PL" sz="1600" b="0" strike="noStrike" spc="-1">
              <a:latin typeface="Arial"/>
            </a:endParaRPr>
          </a:p>
          <a:p>
            <a:pPr marL="228600" indent="-228600" algn="just">
              <a:lnSpc>
                <a:spcPct val="11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pl-PL" sz="1600" b="0" i="1" strike="noStrike" spc="-1">
                <a:solidFill>
                  <a:srgbClr val="C9211E"/>
                </a:solidFill>
                <a:latin typeface="Arial Black"/>
              </a:rPr>
              <a:t>Wspiera osoby i rodziny w wysiłkach</a:t>
            </a: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 zmierzających do zaspokojenia niezbędnych potrzeb</a:t>
            </a:r>
            <a:br>
              <a:rPr sz="1600"/>
            </a:b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i umożliwia im życie w warunkach odpowiadających godności człowieka.</a:t>
            </a:r>
            <a:endParaRPr lang="pl-PL" sz="1600" b="0" strike="noStrike" spc="-1">
              <a:latin typeface="Arial"/>
            </a:endParaRPr>
          </a:p>
          <a:p>
            <a:pPr marL="228600" indent="-228600" algn="just">
              <a:lnSpc>
                <a:spcPct val="11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pl-PL" sz="1600" b="0" i="1" strike="noStrike" spc="-1">
                <a:solidFill>
                  <a:srgbClr val="C9211E"/>
                </a:solidFill>
                <a:latin typeface="Arial Black"/>
              </a:rPr>
              <a:t>Zapobiega</a:t>
            </a:r>
            <a:r>
              <a:rPr lang="pl-PL" sz="1600" b="0" strike="noStrike" spc="-1">
                <a:solidFill>
                  <a:srgbClr val="000000"/>
                </a:solidFill>
                <a:latin typeface="Arial Black"/>
              </a:rPr>
              <a:t> sytuacjom kryzysowym przez podejmowanie działań zmierzających do życiowego usamodzielnienia osób i rodzin oraz ich integracji ze środowiskiem.</a:t>
            </a:r>
            <a:endParaRPr lang="pl-PL" sz="16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l-PL" sz="1600" b="0" strike="noStrike" spc="-1">
              <a:latin typeface="Arial"/>
            </a:endParaRPr>
          </a:p>
          <a:p>
            <a:pPr algn="ctr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1600" b="0" i="1" strike="noStrike" spc="-1">
                <a:solidFill>
                  <a:srgbClr val="C9211E"/>
                </a:solidFill>
                <a:latin typeface="Arial Black"/>
              </a:rPr>
              <a:t>Osoby i rodziny korzystające z pomocy społecznej są obowiązane do współdziałania</a:t>
            </a:r>
            <a:br>
              <a:rPr sz="1600"/>
            </a:br>
            <a:r>
              <a:rPr lang="pl-PL" sz="1600" b="0" i="1" strike="noStrike" spc="-1">
                <a:solidFill>
                  <a:srgbClr val="C9211E"/>
                </a:solidFill>
                <a:latin typeface="Arial Black"/>
              </a:rPr>
              <a:t> w rozwiązywaniu ich trudnej sytuacji życiowej</a:t>
            </a:r>
            <a:endParaRPr lang="pl-PL" sz="16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900000" y="360000"/>
            <a:ext cx="1015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LICZBA WYDANYCH DECYZJI O SKIEROWANIU DO CENTRUM OPIEKUŃCZO MIESZKALNEGO W OPATOWIE </a:t>
            </a:r>
            <a:endParaRPr lang="pl-PL" sz="2200" b="0" strike="noStrike" spc="-1" dirty="0">
              <a:latin typeface="Arial"/>
            </a:endParaRPr>
          </a:p>
        </p:txBody>
      </p:sp>
      <p:graphicFrame>
        <p:nvGraphicFramePr>
          <p:cNvPr id="333" name="Tabela 4"/>
          <p:cNvGraphicFramePr/>
          <p:nvPr>
            <p:extLst>
              <p:ext uri="{D42A27DB-BD31-4B8C-83A1-F6EECF244321}">
                <p14:modId xmlns:p14="http://schemas.microsoft.com/office/powerpoint/2010/main" val="1728753558"/>
              </p:ext>
            </p:extLst>
          </p:nvPr>
        </p:nvGraphicFramePr>
        <p:xfrm>
          <a:off x="981000" y="2487960"/>
          <a:ext cx="10168560" cy="2235600"/>
        </p:xfrm>
        <a:graphic>
          <a:graphicData uri="http://schemas.openxmlformats.org/drawingml/2006/table">
            <a:tbl>
              <a:tblPr/>
              <a:tblGrid>
                <a:gridCol w="508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9303">
                  <a:extLst>
                    <a:ext uri="{9D8B030D-6E8A-4147-A177-3AD203B41FA5}">
                      <a16:colId xmlns:a16="http://schemas.microsoft.com/office/drawing/2014/main" val="2069782049"/>
                    </a:ext>
                  </a:extLst>
                </a:gridCol>
              </a:tblGrid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Rok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Liczba decyzji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Na pobyt całodobowy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Na pobyt dzienny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2022 r.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2023 r.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2024 r.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noFill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600593-E351-D7DB-4B41-AC7FE54C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LICZBA WYDANYCH DECYZJI O SKIEROWANIU DO RODZINNEGO DOMU POMOCY W OPATOWIE w 2024 r</a:t>
            </a:r>
            <a:endParaRPr lang="pl-PL" sz="2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A1148B-0946-7073-E7BF-A4DA6A6BF54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43579" y="1901432"/>
            <a:ext cx="11110727" cy="193703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pl-PL" sz="2000" b="1" dirty="0">
                <a:solidFill>
                  <a:schemeClr val="tx1">
                    <a:alpha val="86000"/>
                  </a:schemeClr>
                </a:solidFill>
              </a:rPr>
              <a:t>Liczba skierowanych osób do Rodzinnego Domu Pomocy z Gminy Łęka Opatowska – </a:t>
            </a:r>
            <a:r>
              <a:rPr lang="pl-PL" sz="2000" b="1" dirty="0">
                <a:solidFill>
                  <a:srgbClr val="FF0000">
                    <a:alpha val="86000"/>
                  </a:srgbClr>
                </a:solidFill>
              </a:rPr>
              <a:t>4</a:t>
            </a:r>
          </a:p>
          <a:p>
            <a:pPr marL="457200" indent="-457200">
              <a:buAutoNum type="arabicPeriod"/>
            </a:pPr>
            <a:r>
              <a:rPr lang="pl-PL" sz="2000" b="1" dirty="0">
                <a:solidFill>
                  <a:schemeClr val="tx1">
                    <a:alpha val="86000"/>
                  </a:schemeClr>
                </a:solidFill>
              </a:rPr>
              <a:t>Liczba skierowanych osób do Rodzinnego Domu Pomocy z innej gminy - </a:t>
            </a:r>
            <a:r>
              <a:rPr lang="pl-PL" sz="2000" b="1" dirty="0">
                <a:solidFill>
                  <a:srgbClr val="FF0000">
                    <a:alpha val="86000"/>
                  </a:srgbClr>
                </a:solidFill>
              </a:rPr>
              <a:t>1</a:t>
            </a:r>
            <a:endParaRPr lang="pl-PL" sz="2000" b="1" dirty="0">
              <a:solidFill>
                <a:schemeClr val="tx1">
                  <a:alpha val="8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5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>
                <a:solidFill>
                  <a:srgbClr val="000000"/>
                </a:solidFill>
                <a:latin typeface="Arial Black"/>
              </a:rPr>
              <a:t>LICZBA OSÓB SKIEROWANYCH DO PUNKTU WSPARCIA</a:t>
            </a:r>
            <a:endParaRPr lang="pl-PL" sz="2200" b="0" strike="noStrike" spc="-1">
              <a:latin typeface="Arial"/>
            </a:endParaRPr>
          </a:p>
        </p:txBody>
      </p:sp>
      <p:graphicFrame>
        <p:nvGraphicFramePr>
          <p:cNvPr id="335" name="Tabela 334"/>
          <p:cNvGraphicFramePr/>
          <p:nvPr>
            <p:extLst>
              <p:ext uri="{D42A27DB-BD31-4B8C-83A1-F6EECF244321}">
                <p14:modId xmlns:p14="http://schemas.microsoft.com/office/powerpoint/2010/main" val="2443917015"/>
              </p:ext>
            </p:extLst>
          </p:nvPr>
        </p:nvGraphicFramePr>
        <p:xfrm>
          <a:off x="1620000" y="2170444"/>
          <a:ext cx="8999640" cy="3049196"/>
        </p:xfrm>
        <a:graphic>
          <a:graphicData uri="http://schemas.openxmlformats.org/drawingml/2006/table">
            <a:tbl>
              <a:tblPr/>
              <a:tblGrid>
                <a:gridCol w="224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Rok</a:t>
                      </a:r>
                      <a:endParaRPr lang="pl-PL" sz="1800" b="0" strike="noStrike" spc="-1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pl-PL" sz="1800" b="0" strike="noStrike" spc="-1" dirty="0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Psycholog</a:t>
                      </a:r>
                      <a:endParaRPr lang="pl-PL" sz="1800" b="0" strike="noStrike" spc="-1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Specjalista terapii</a:t>
                      </a:r>
                      <a:endParaRPr lang="pl-PL" sz="1800" b="0" strike="noStrike" spc="-1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12240">
                      <a:noFill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pl-PL" sz="1800" b="0" strike="noStrike" spc="-1" dirty="0">
                        <a:latin typeface="Arial"/>
                      </a:endParaRPr>
                    </a:p>
                  </a:txBody>
                  <a:tcPr marL="90000" marR="90000" anchor="ctr">
                    <a:lnL w="720">
                      <a:noFill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21</a:t>
                      </a:r>
                    </a:p>
                  </a:txBody>
                  <a:tcPr marL="90000" marR="90000" anchor="ctr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24</a:t>
                      </a:r>
                    </a:p>
                  </a:txBody>
                  <a:tcPr marL="90000" marR="90000" anchor="ctr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2024</a:t>
                      </a:r>
                      <a:endParaRPr lang="pl-PL" sz="1800" b="0" strike="noStrike" spc="-1" dirty="0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pl-PL" sz="1800" b="0" strike="noStrike" spc="-1" dirty="0">
                        <a:latin typeface="Arial"/>
                      </a:endParaRP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23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800" b="0" strike="noStrike" spc="-1" dirty="0">
                          <a:latin typeface="Arial"/>
                        </a:rPr>
                        <a:t>16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INNE ŚWIADCZENIA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37" name="Prostokąt 336"/>
          <p:cNvSpPr/>
          <p:nvPr/>
        </p:nvSpPr>
        <p:spPr>
          <a:xfrm>
            <a:off x="547560" y="1611000"/>
            <a:ext cx="10790640" cy="37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rodzinne wraz z dodatkami: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Kryterium dochodowe uprawniające do świadczeń rodzinnych: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</a:t>
            </a:r>
            <a:r>
              <a:rPr lang="pl-PL" sz="1600" b="1" i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674,00 zł</a:t>
            </a: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na osobę w rodzinie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</a:t>
            </a:r>
            <a:r>
              <a:rPr lang="pl-PL" sz="1600" b="1" i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764,00 zł</a:t>
            </a: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na osobę w rodzinie z dzieckiem niepełnosprawnym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rodzin korzystających: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197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</a:t>
            </a:r>
            <a:r>
              <a:rPr lang="pl-PL" sz="16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UKR - 2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219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-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3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)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Jednorazowa zapomoga z tytułu urodzenia dziecka (tzw. „becikowe”)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Kryterium dochodowe uprawniające do jednorazowej zapomogi: 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</a:t>
            </a:r>
            <a:r>
              <a:rPr lang="pl-PL" sz="1600" b="1" i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1922,00 zł</a:t>
            </a:r>
            <a:r>
              <a:rPr lang="pl-PL" sz="16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na osobę w rodzinie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wypłaconych zapomóg: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14</a:t>
            </a:r>
            <a:r>
              <a:rPr lang="pl-PL" sz="1600" b="0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16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 tym</a:t>
            </a:r>
            <a:r>
              <a:rPr lang="pl-PL" sz="1600" b="0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UKR - 0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( 2023 r. - 28 w tym UKR - 0)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INNE ŚWIADCZENIA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39" name="Prostokąt 338"/>
          <p:cNvSpPr/>
          <p:nvPr/>
        </p:nvSpPr>
        <p:spPr>
          <a:xfrm>
            <a:off x="540000" y="1558440"/>
            <a:ext cx="10610640" cy="401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opiekuńcze –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1 851 885 zł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4 101 zł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– 1 439 600 zł)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zasiłek pielęgnacyjny (215, 84 zł) – liczba świadczeń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1 473 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 tym UKR -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19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– 1 428 w tym UKR - 15)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specjalny zasiłek opiekuńczy (620,00 zł) – liczba świadczeń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12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- 13)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świadczenie pielęgnacyjne z tytułu rezygnacji z zatrudnienia lub innej pracy zarobkowej (kwota świadczenia -2 988,00 zł) – liczba świadczeń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513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- 459)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Świadczenie rodzicielskie –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53 293 zł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– 94 317 zł)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Kwota świadczenia: 1000 zł – liczba świadczeń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57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tym UKR -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- 102 w tym UKR - 0)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Zasiłek dla opiekuna –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0zł 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(2023 r. – 0 zł)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Kwota świadczenia: 620,00 zł – liczba świadczeń </a:t>
            </a:r>
            <a:r>
              <a:rPr lang="pl-PL" sz="15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 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(2023 r. - 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DejaVu Sans"/>
              </a:rPr>
              <a:t>0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)</a:t>
            </a:r>
            <a:endParaRPr lang="pl-PL" sz="1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INNE ŚWIADCZENIA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41" name="Prostokąt 340"/>
          <p:cNvSpPr/>
          <p:nvPr/>
        </p:nvSpPr>
        <p:spPr>
          <a:xfrm>
            <a:off x="720000" y="1391760"/>
            <a:ext cx="10430640" cy="435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Fundusz alimentacyjny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Kryterium dochodowe uprawniające do świadczeń</a:t>
            </a:r>
            <a:r>
              <a:rPr lang="pl-PL" sz="1400" b="1" i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1209 zł</a:t>
            </a:r>
            <a:r>
              <a:rPr lang="pl-PL" sz="14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Wysokość świadczenia alimentacyjnego </a:t>
            </a:r>
            <a:r>
              <a:rPr lang="pl-PL" sz="1400" b="1" i="1" spc="-1" dirty="0">
                <a:solidFill>
                  <a:srgbClr val="000000"/>
                </a:solidFill>
                <a:latin typeface="Arial Black"/>
                <a:ea typeface="DejaVu Sans"/>
              </a:rPr>
              <a:t>do 30 września 2024 r. </a:t>
            </a:r>
            <a:r>
              <a:rPr lang="pl-PL" sz="14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max. </a:t>
            </a:r>
            <a:r>
              <a:rPr lang="pl-PL" sz="1400" b="1" i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500 zł</a:t>
            </a:r>
            <a:r>
              <a:rPr lang="pl-PL" sz="1400" b="1" i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na dziecko, a od 1 października 2024r. max. </a:t>
            </a:r>
            <a:r>
              <a:rPr lang="pl-PL" sz="1400" b="1" i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1000 zł </a:t>
            </a:r>
            <a:r>
              <a:rPr lang="pl-PL" sz="1400" b="1" i="1" strike="noStrike" spc="-1" dirty="0">
                <a:latin typeface="Arial Black"/>
                <a:ea typeface="DejaVu Sans"/>
              </a:rPr>
              <a:t>na dziecko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rodzin, które skorzystały: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1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</a:t>
            </a:r>
            <a:r>
              <a:rPr lang="pl-PL" sz="1400" b="1" spc="-1" dirty="0">
                <a:solidFill>
                  <a:srgbClr val="000000"/>
                </a:solidFill>
                <a:latin typeface="Arial Black"/>
                <a:ea typeface="DejaVu Sans"/>
              </a:rPr>
              <a:t>3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r. - </a:t>
            </a:r>
            <a:r>
              <a:rPr lang="pl-PL" sz="1400" b="1" spc="-1" dirty="0">
                <a:solidFill>
                  <a:srgbClr val="000000"/>
                </a:solidFill>
                <a:latin typeface="Arial Black"/>
                <a:ea typeface="DejaVu Sans"/>
              </a:rPr>
              <a:t>13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)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wypłaconych świadczeń z funduszu alimentacyjnego: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280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- 254)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Dłużnicy alimentacyjni: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Kwota zadłużenia fundusz alimentacyjny: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1 738 325,15 zł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Kwota odsetek od funduszu alimentacyjnego: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812 955,73 zł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Kwota zadłużenia zaliczka alimentacyjna: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64 230,08 zł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dłużników alimentacyjnych w Gminie </a:t>
            </a:r>
            <a:r>
              <a:rPr lang="pl-PL" sz="1400" b="1" spc="-1" dirty="0">
                <a:solidFill>
                  <a:srgbClr val="000000"/>
                </a:solidFill>
                <a:latin typeface="Arial Black"/>
                <a:ea typeface="DejaVu Sans"/>
              </a:rPr>
              <a:t>Łęka Opatowska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9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dłużników alimentacyjnych poza Gminą </a:t>
            </a:r>
            <a:r>
              <a:rPr lang="pl-PL" sz="1400" b="1" spc="-1" dirty="0">
                <a:solidFill>
                  <a:srgbClr val="000000"/>
                </a:solidFill>
                <a:latin typeface="Arial Black"/>
                <a:ea typeface="DejaVu Sans"/>
              </a:rPr>
              <a:t>Łęka Opatowska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: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39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Działania podejmowane wobec dłużników: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Wywiady alimentacyjne –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3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Informacja do komornika –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5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Zawiadomienie prokuratury –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9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Przekazanie informacji do BIG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Centralna Ewidencja Kierowców –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3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1" strike="noStrike" spc="-1" dirty="0">
                <a:latin typeface="Arial Black"/>
                <a:ea typeface="DejaVu Sans"/>
              </a:rPr>
              <a:t>Złożone o ściganie do Prokuratury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3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1" spc="-1" dirty="0">
                <a:latin typeface="Arial Black"/>
                <a:ea typeface="DejaVu Sans"/>
              </a:rPr>
              <a:t>Skierowanie wniosków o zatrzymanie prawa jazdy - </a:t>
            </a:r>
            <a:r>
              <a:rPr lang="pl-PL" sz="1400" b="1" spc="-1" dirty="0">
                <a:solidFill>
                  <a:srgbClr val="FF0000"/>
                </a:solidFill>
                <a:latin typeface="Arial Black"/>
                <a:ea typeface="DejaVu Sans"/>
              </a:rPr>
              <a:t>1</a:t>
            </a:r>
            <a:endParaRPr lang="pl-PL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INNE ŚWIADCZENIA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43" name="Prostokąt 342"/>
          <p:cNvSpPr/>
          <p:nvPr/>
        </p:nvSpPr>
        <p:spPr>
          <a:xfrm>
            <a:off x="725220" y="1409040"/>
            <a:ext cx="10732680" cy="45843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Dodatki mieszkaniowe oraz energetyczne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Kryteria dochodowe uprawniające do świadczeń do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8.02.2024 r. 2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538,46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samotnej oraz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1 903,85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w rodzinie. Od dnia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9.02.2024 r.</a:t>
            </a:r>
            <a:r>
              <a:rPr lang="pl-PL" sz="1600" b="1" i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862,19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zł dla osoby samotnej oraz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2 146,64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w rodzinie.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rodzin korzystających z dodatków mieszkaniowych: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- 5)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Czyste powietrze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wydanych zaświadczeń: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123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(2023 r. -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82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)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600" b="1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Bon energetyczny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Kryteria 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dochodowe uprawniające do świadczeń -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2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500,00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samotnej oraz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1700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w rodzinie.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rodzin korzystających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 z bonu energetycznego: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354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600" b="1" strike="noStrike" spc="-1" dirty="0">
              <a:latin typeface="Arial Black"/>
              <a:ea typeface="DejaVu Sans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pc="-1" dirty="0">
                <a:latin typeface="Arial Black"/>
                <a:ea typeface="DejaVu Sans"/>
              </a:rPr>
              <a:t>Dodatek osłonowy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Kryteria 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dochodowe uprawniające do świadczeń -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2 1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00,00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samotnej oraz </a:t>
            </a:r>
            <a:r>
              <a:rPr lang="pl-PL" sz="16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1500 zł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dla osoby w rodzinie.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rodzin korzystających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 z dodatku osłonowego - </a:t>
            </a:r>
            <a:r>
              <a:rPr lang="pl-PL" sz="1600" b="1" spc="-1" dirty="0">
                <a:solidFill>
                  <a:srgbClr val="FF0000"/>
                </a:solidFill>
                <a:latin typeface="Arial Black"/>
                <a:ea typeface="DejaVu Sans"/>
              </a:rPr>
              <a:t>254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  <a:buNone/>
            </a:pP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813600" y="360000"/>
            <a:ext cx="1015704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1800" b="1" strike="noStrike" spc="-1" dirty="0">
                <a:solidFill>
                  <a:srgbClr val="000000"/>
                </a:solidFill>
                <a:latin typeface="Arial Black"/>
              </a:rPr>
              <a:t>WYDATKI NA POSZCZEGÓLNE ŚWIADCZENIA  (ZŁ) </a:t>
            </a:r>
            <a:br>
              <a:rPr lang="pl-PL" sz="1800" b="1" strike="noStrike" spc="-1" dirty="0">
                <a:solidFill>
                  <a:srgbClr val="000000"/>
                </a:solidFill>
                <a:latin typeface="Arial Black"/>
              </a:rPr>
            </a:br>
            <a:r>
              <a:rPr lang="pl-PL" sz="1800" b="1" strike="noStrike" spc="-1" dirty="0">
                <a:solidFill>
                  <a:srgbClr val="000000"/>
                </a:solidFill>
                <a:latin typeface="Arial Black"/>
              </a:rPr>
              <a:t>W LATACH 2021-2024 W GMINIE </a:t>
            </a:r>
            <a:r>
              <a:rPr lang="pl-PL" sz="1800" b="1" spc="-1" dirty="0">
                <a:solidFill>
                  <a:srgbClr val="000000"/>
                </a:solidFill>
                <a:latin typeface="Arial Black"/>
              </a:rPr>
              <a:t>ŁĘKA OPATOWSKA</a:t>
            </a:r>
            <a:r>
              <a:rPr lang="pl-PL" sz="1800" b="1" strike="noStrike" spc="-1" dirty="0">
                <a:solidFill>
                  <a:srgbClr val="000000"/>
                </a:solidFill>
                <a:latin typeface="Arial Black"/>
              </a:rPr>
              <a:t> </a:t>
            </a:r>
            <a:br>
              <a:rPr sz="2000" dirty="0"/>
            </a:br>
            <a:endParaRPr lang="pl-PL" sz="1800" b="0" strike="noStrike" spc="-1" dirty="0">
              <a:latin typeface="Arial"/>
            </a:endParaRPr>
          </a:p>
        </p:txBody>
      </p:sp>
      <p:graphicFrame>
        <p:nvGraphicFramePr>
          <p:cNvPr id="347" name="Symbol zastępczy zawartości 7"/>
          <p:cNvGraphicFramePr/>
          <p:nvPr>
            <p:extLst>
              <p:ext uri="{D42A27DB-BD31-4B8C-83A1-F6EECF244321}">
                <p14:modId xmlns:p14="http://schemas.microsoft.com/office/powerpoint/2010/main" val="2502406063"/>
              </p:ext>
            </p:extLst>
          </p:nvPr>
        </p:nvGraphicFramePr>
        <p:xfrm>
          <a:off x="898560" y="1800000"/>
          <a:ext cx="10296360" cy="362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rgbClr val="000000"/>
                </a:solidFill>
                <a:latin typeface="Arial Black"/>
              </a:rPr>
              <a:t>PROCEDURA „NIEBIESKIE KARTY” – STATYSTYKI</a:t>
            </a:r>
            <a:br>
              <a:rPr sz="2400" dirty="0"/>
            </a:br>
            <a:r>
              <a:rPr lang="pl-PL" sz="2400" b="1" strike="noStrike" spc="-1" dirty="0">
                <a:solidFill>
                  <a:srgbClr val="000000"/>
                </a:solidFill>
                <a:latin typeface="Arial Black"/>
              </a:rPr>
              <a:t>2024 rok</a:t>
            </a:r>
            <a:endParaRPr lang="pl-PL" sz="2400" b="0" strike="noStrike" spc="-1" dirty="0">
              <a:latin typeface="Arial"/>
            </a:endParaRPr>
          </a:p>
        </p:txBody>
      </p:sp>
      <p:sp>
        <p:nvSpPr>
          <p:cNvPr id="349" name="Prostokąt 348"/>
          <p:cNvSpPr/>
          <p:nvPr/>
        </p:nvSpPr>
        <p:spPr>
          <a:xfrm>
            <a:off x="720000" y="1698120"/>
            <a:ext cx="10391760" cy="405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1. Liczba posiedzeń Zespołu Interdyscyplinarnego w </a:t>
            </a:r>
            <a:r>
              <a:rPr lang="pl-PL" sz="1400" spc="-1" dirty="0">
                <a:solidFill>
                  <a:srgbClr val="000000"/>
                </a:solidFill>
                <a:latin typeface="Arial Black"/>
                <a:ea typeface="DejaVu Sans"/>
              </a:rPr>
              <a:t>Łęce Opatowskiej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-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7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2. Liczba wszczętych procedur Niebieska Karta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7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3. Liczba prowadzonych procedur Niebieska Karta z lat poprzednich -</a:t>
            </a:r>
            <a:r>
              <a:rPr lang="pl-PL" sz="1400" b="1" strike="noStrike" spc="-1" dirty="0">
                <a:solidFill>
                  <a:srgbClr val="00A933"/>
                </a:solidFill>
                <a:latin typeface="Arial Black"/>
                <a:ea typeface="DejaVu Sans"/>
              </a:rPr>
              <a:t>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4. Liczba osób doznających przemocy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17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(k. 7, m. 0, dz. 10)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5. Liczba osób stosujących przemoc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7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(k. 0, m. 7)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6. Liczba powołanych grup </a:t>
            </a:r>
            <a:r>
              <a:rPr lang="pl-PL" sz="1400" b="0" strike="noStrike" spc="-1" dirty="0" err="1">
                <a:solidFill>
                  <a:srgbClr val="000000"/>
                </a:solidFill>
                <a:latin typeface="Arial Black"/>
                <a:ea typeface="DejaVu Sans"/>
              </a:rPr>
              <a:t>diagnostyczno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- pomocowych -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7. Liczba spotkań grup </a:t>
            </a:r>
            <a:r>
              <a:rPr lang="pl-PL" sz="1400" b="0" strike="noStrike" spc="-1" dirty="0" err="1">
                <a:solidFill>
                  <a:srgbClr val="000000"/>
                </a:solidFill>
                <a:latin typeface="Arial Black"/>
                <a:ea typeface="DejaVu Sans"/>
              </a:rPr>
              <a:t>diagnostyczno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- pomocowych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25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8.  Liczba zakończonych procedur z powodu ustania przemocy w rodzinie-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9. Liczba Niebieskich Kart przekazanych przez Policję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6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10. Liczba Niebieskich Kart przekazanych przez Pomoc </a:t>
            </a:r>
            <a:r>
              <a:rPr lang="pl-PL" sz="1400" spc="-1" dirty="0">
                <a:solidFill>
                  <a:srgbClr val="000000"/>
                </a:solidFill>
                <a:latin typeface="Arial Black"/>
                <a:ea typeface="DejaVu Sans"/>
              </a:rPr>
              <a:t>S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połeczną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1</a:t>
            </a: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11. Liczba Niebieskich Kart przekazanych przez GKRPA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12.</a:t>
            </a: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Niebieskich Kart przekazanych przez oświatę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13. Liczba Niebieskich Kart przekazanych przez ochronę zdrowia – </a:t>
            </a:r>
            <a:r>
              <a:rPr lang="pl-PL" sz="1400" b="1" strike="noStrike" spc="-1" dirty="0">
                <a:solidFill>
                  <a:srgbClr val="FF0000"/>
                </a:solidFill>
                <a:latin typeface="Arial Black"/>
                <a:ea typeface="DejaVu Sans"/>
              </a:rPr>
              <a:t>0</a:t>
            </a:r>
            <a:endParaRPr lang="pl-PL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endParaRPr lang="pl-PL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360000" y="534154"/>
            <a:ext cx="10748602" cy="7604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WYBRANE CELE STRATEGICZNE REALIZOWANE PRZEZ GOPS W ŁĘCE OPATOWSKIEJ W 2024 R UJĘTE</a:t>
            </a:r>
            <a:br>
              <a:rPr sz="1500" dirty="0"/>
            </a:b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 W STRATEGII ROZWIĄZYWANIA PROBLEMÓW SPOŁECZNYCH GMINY ŁĘKA OPATOWSKA NA LATA 2021-2030</a:t>
            </a:r>
            <a:endParaRPr lang="pl-PL" sz="1500" b="0" strike="noStrike" spc="-1" dirty="0">
              <a:latin typeface="Arial"/>
            </a:endParaRPr>
          </a:p>
        </p:txBody>
      </p:sp>
      <p:graphicFrame>
        <p:nvGraphicFramePr>
          <p:cNvPr id="351" name="Tabela 350"/>
          <p:cNvGraphicFramePr/>
          <p:nvPr>
            <p:extLst>
              <p:ext uri="{D42A27DB-BD31-4B8C-83A1-F6EECF244321}">
                <p14:modId xmlns:p14="http://schemas.microsoft.com/office/powerpoint/2010/main" val="3488195415"/>
              </p:ext>
            </p:extLst>
          </p:nvPr>
        </p:nvGraphicFramePr>
        <p:xfrm>
          <a:off x="563665" y="1655144"/>
          <a:ext cx="11066257" cy="3341735"/>
        </p:xfrm>
        <a:graphic>
          <a:graphicData uri="http://schemas.openxmlformats.org/drawingml/2006/table">
            <a:tbl>
              <a:tblPr/>
              <a:tblGrid>
                <a:gridCol w="5270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34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3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WZMOCNIENIE  KOMPETENCJI RODZINY W PEŁNIENIU FUNKCJI OPIEKUŃCZO – WYCHOWAWCZEJ </a:t>
                      </a:r>
                      <a:endParaRPr lang="pl-PL" sz="13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solidFill>
                      <a:srgbClr val="2A6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3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REALIZACJA</a:t>
                      </a:r>
                      <a:endParaRPr lang="pl-PL" sz="13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solidFill>
                      <a:srgbClr val="2A6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7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Zwiększenie dostępności do usług poradnictwa , psychologicznego, terapeutycznego i rodzinnego</a:t>
                      </a:r>
                      <a:endParaRPr lang="pl-PL" sz="13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liczba asystentów rodziny w gminie – 2</a:t>
                      </a:r>
                      <a:endParaRPr lang="pl-PL" sz="13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liczba rodzin korzystających ze wsparcia asystenta rodziny - 2</a:t>
                      </a:r>
                      <a:endParaRPr lang="pl-PL" sz="13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liczba osób korzystających ze wsparcia asystenta rodziny- 9</a:t>
                      </a:r>
                      <a:endParaRPr lang="pl-PL" sz="13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</a:t>
                      </a: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 liczba osób, które skorzystały z poradnictwa psychologicznego – 23</a:t>
                      </a:r>
                      <a:endParaRPr lang="pl-PL" sz="13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- liczba osób które skorzystały z poradnictwa terapeutycznego – 16</a:t>
                      </a:r>
                      <a:endParaRPr lang="pl-PL" sz="13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latin typeface="Arial"/>
                        </a:rPr>
                        <a:t>Kontynuacja działań wspierających rodziny  wielodzietne – katalog ulg, bonifikat w ramach Karty Dużej Rodziny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300" dirty="0"/>
                        <a:t>Liczba  wydanych Kart Dużej Rodziny w gminie ogółem- 1 302</a:t>
                      </a:r>
                    </a:p>
                    <a:p>
                      <a:r>
                        <a:rPr lang="pl-PL" sz="1300" dirty="0"/>
                        <a:t>w tym, w roku 2024 - 9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984282"/>
                  </a:ext>
                </a:extLst>
              </a:tr>
              <a:tr h="4417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latin typeface="Arial"/>
                        </a:rPr>
                        <a:t>Kontynuacja programu dożywiania dzieci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300" dirty="0"/>
                        <a:t>Liczba wydanych posiłków dla uczniów z terenu gminy - 4300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221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3720" y="540000"/>
            <a:ext cx="11266560" cy="116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REALIZACJA STRATEGII ROZWIĄZYWANIA PROBLEMÓW SPOŁECZNYCH </a:t>
            </a:r>
            <a:br>
              <a:rPr sz="2000" dirty="0"/>
            </a:b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DLA GMINY </a:t>
            </a:r>
            <a:r>
              <a:rPr lang="pl-PL" sz="2000" b="1" spc="-1" dirty="0">
                <a:solidFill>
                  <a:srgbClr val="000000"/>
                </a:solidFill>
                <a:latin typeface="Arial Black"/>
              </a:rPr>
              <a:t>ŁĘKA OPATOWSKA</a:t>
            </a:r>
            <a:r>
              <a:rPr lang="pl-PL" sz="2000" b="1" strike="noStrike" spc="-1" dirty="0">
                <a:solidFill>
                  <a:srgbClr val="000000"/>
                </a:solidFill>
                <a:latin typeface="Arial Black"/>
              </a:rPr>
              <a:t> NA LATA 2021-2030 ORAZ PROGRAMÓW CELOWYCH</a:t>
            </a:r>
            <a:br>
              <a:rPr sz="2000" dirty="0"/>
            </a:br>
            <a:endParaRPr lang="pl-PL" sz="2000" b="0" strike="noStrike" spc="-1" dirty="0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26960" y="1713960"/>
            <a:ext cx="11266560" cy="4110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717"/>
              </a:spcBef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WYBRANE PROGRAMY REALIZOWANE LUB WSPÓŁREALIZOWANE W 2024 R. </a:t>
            </a:r>
            <a:endParaRPr lang="pl-PL" sz="15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17"/>
              </a:spcBef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PRZEZ  GMINNY OŚRODEK POMOCY SPOŁECZNEJ W 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</a:rPr>
              <a:t>ŁĘCE OPATOWSKIEJ</a:t>
            </a:r>
            <a:endParaRPr lang="pl-PL" sz="15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17"/>
              </a:spcBef>
              <a:buNone/>
              <a:tabLst>
                <a:tab pos="0" algn="l"/>
              </a:tabLst>
            </a:pP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Przeciwdziałania przemocy d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Microsoft YaHei"/>
              </a:rPr>
              <a:t>omowej 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i 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Microsoft YaHei"/>
              </a:rPr>
              <a:t>o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chrony 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Microsoft YaHei"/>
              </a:rPr>
              <a:t>o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sób doznających przemocy domowej w Gminie Łęka Opatowska na lata 2024-2030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Profilaktyki i Rozwiązywania Problemów Alkoholowych oraz Przeciwdziałania Narkomanii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„Posiłek w szkole i w domu”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„Rozwoju rodzinnych domów pomocy – edycja 2024”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„Centra opiekuńczo-mieszkalne” – Moduł II -funkcjonowanie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„Korpus wsparcia seniorów na rok 2024 ”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„Opieka </a:t>
            </a:r>
            <a:r>
              <a:rPr lang="pl-PL" sz="1500" b="1" strike="noStrike" spc="-1" dirty="0" err="1">
                <a:solidFill>
                  <a:srgbClr val="000000"/>
                </a:solidFill>
                <a:latin typeface="Arial Black"/>
                <a:ea typeface="Microsoft YaHei"/>
              </a:rPr>
              <a:t>wytchnieniowa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 – edycja 202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Microsoft YaHei"/>
              </a:rPr>
              <a:t>4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”</a:t>
            </a:r>
            <a:endParaRPr lang="pl-PL" sz="1500" b="0" strike="noStrike" spc="-1" dirty="0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Program „Asystent osobisty osoby niepełnosprawnej – edycja 202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  <a:ea typeface="Microsoft YaHei"/>
              </a:rPr>
              <a:t>4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  <a:ea typeface="Microsoft YaHei"/>
              </a:rPr>
              <a:t>”</a:t>
            </a:r>
          </a:p>
          <a:p>
            <a:pPr marL="228600" indent="-228600">
              <a:lnSpc>
                <a:spcPct val="90000"/>
              </a:lnSpc>
              <a:spcBef>
                <a:spcPts val="717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4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Program Fundusze Europejskie na Pomoc Żywnościową 2021-2027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717"/>
              </a:spcBef>
              <a:buNone/>
              <a:tabLst>
                <a:tab pos="0" algn="l"/>
              </a:tabLst>
            </a:pPr>
            <a:endParaRPr lang="pl-PL" sz="7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08642" y="389299"/>
            <a:ext cx="11035518" cy="10197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WYBRANE CELE STRATEGICZNE REALIZOWANE PRZEZ GOPS W </a:t>
            </a:r>
            <a:r>
              <a:rPr lang="pl-PL" sz="1500" b="1" spc="-1" dirty="0">
                <a:solidFill>
                  <a:srgbClr val="000000"/>
                </a:solidFill>
                <a:latin typeface="Arial Black"/>
              </a:rPr>
              <a:t>ŁĘCE OPATOWSKIEJ</a:t>
            </a: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 W 2024 R. UJĘTE </a:t>
            </a:r>
            <a:br>
              <a:rPr sz="1500" dirty="0"/>
            </a:b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 W STRATEGII ROZWIĄZYWANIA PROBLEMÓW SPOŁECZNYCH GMINY ŁĘKA OPATWOSKA</a:t>
            </a:r>
            <a:b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</a:b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 NA LATA 2021-2030</a:t>
            </a:r>
            <a:endParaRPr lang="pl-PL" sz="1500" b="0" strike="noStrike" spc="-1" dirty="0">
              <a:latin typeface="Arial"/>
            </a:endParaRPr>
          </a:p>
        </p:txBody>
      </p:sp>
      <p:graphicFrame>
        <p:nvGraphicFramePr>
          <p:cNvPr id="353" name="Tabela 352"/>
          <p:cNvGraphicFramePr/>
          <p:nvPr>
            <p:extLst>
              <p:ext uri="{D42A27DB-BD31-4B8C-83A1-F6EECF244321}">
                <p14:modId xmlns:p14="http://schemas.microsoft.com/office/powerpoint/2010/main" val="3847706212"/>
              </p:ext>
            </p:extLst>
          </p:nvPr>
        </p:nvGraphicFramePr>
        <p:xfrm>
          <a:off x="554040" y="2120760"/>
          <a:ext cx="11160000" cy="3329426"/>
        </p:xfrm>
        <a:graphic>
          <a:graphicData uri="http://schemas.openxmlformats.org/drawingml/2006/table">
            <a:tbl>
              <a:tblPr/>
              <a:tblGrid>
                <a:gridCol w="513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4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3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POPRAWA WARUNKÓW FUNKCJONOWANIA OSÓB STARSZYCH, NIESAMODZIELNYCH, Z NIEPEŁNOSPRAWNOŚCIAMI I ZE SZCZEGÓLNYMI POTRZEBAMI</a:t>
                      </a:r>
                      <a:endParaRPr lang="pl-PL" sz="13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2A6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l-PL" sz="13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REALIZACJA</a:t>
                      </a:r>
                      <a:endParaRPr lang="pl-PL" sz="13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2A6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Zwiększenie dostępności usług opiekuńczych, specjalistycznych usług opiekuńczych oraz specjalistycznych usług opiekuńczych dla osób z zaburzeniami psychicznymi</a:t>
                      </a:r>
                      <a:endParaRPr lang="pl-PL" sz="13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1" i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liczba wdrożonych programów – 5</a:t>
                      </a:r>
                      <a:endParaRPr lang="pl-PL" sz="1300" b="1" i="1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  „Opieka </a:t>
                      </a:r>
                      <a:r>
                        <a:rPr lang="pl-PL" sz="13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wytchnieniowa</a:t>
                      </a: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- edycja 2024”</a:t>
                      </a:r>
                      <a:endParaRPr lang="pl-PL" sz="13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  „Asystent osobisty osoby niepełnosprawnej - edycja 2024”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  „Korpus wsparcia seniorów” na rok 2024 (usługi sąsiedzkie)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  „Program Centra Opiekuńczo Mieszkalne” Moduł II na rok 2024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latin typeface="Arial"/>
                        </a:rPr>
                        <a:t>   „Program Rozwoju Rodzinnych Domów Pomocy” – edycja 2024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pl-PL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 </a:t>
                      </a:r>
                      <a:r>
                        <a:rPr lang="pl-PL" sz="1300" b="1" i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liczba osób korzystających z usług programów – 41</a:t>
                      </a:r>
                      <a:endParaRPr lang="pl-PL" sz="1300" b="1" i="1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416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 Black"/>
              </a:rPr>
              <a:t>WYKAZ POTRZEB W ZAKRESIE POMOCY SPOŁECZNEJ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355" name="Prostokąt 354"/>
          <p:cNvSpPr/>
          <p:nvPr/>
        </p:nvSpPr>
        <p:spPr>
          <a:xfrm>
            <a:off x="1418760" y="1980000"/>
            <a:ext cx="9191880" cy="302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doskonalenie kadr pomocy społecznej;</a:t>
            </a: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zmniejszenie poziomu stresu wśród pracowników z obszaru pomocy społecznej;</a:t>
            </a: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z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większanie kompetencji kadry z obszaru pomocy społecznej, w zakresie metod pracy z rodzinami i osobami z trudnościami;</a:t>
            </a:r>
            <a:endParaRPr lang="pl-PL" sz="16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tworzenie warunków do powstawania i funkcjonowania grup wsparcia;</a:t>
            </a:r>
            <a:endParaRPr lang="pl-PL" sz="16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tworzenie warunków do zaktywizowania i integrowania mieszkańców;</a:t>
            </a: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promowanie zdrowego modelu życia i pozytywnych wzorów rodziny;</a:t>
            </a: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7772400" y="1168200"/>
            <a:ext cx="3709800" cy="1094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800" b="1" strike="noStrike" spc="-1">
                <a:solidFill>
                  <a:srgbClr val="0070C0"/>
                </a:solidFill>
                <a:latin typeface="Arial Black"/>
                <a:ea typeface="Yu Gothic UI Semibold"/>
              </a:rPr>
              <a:t>Dziękujemy!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357" name="Obraz online — symbol zastępczy 23" descr="Użytkownik"/>
          <p:cNvPicPr/>
          <p:nvPr/>
        </p:nvPicPr>
        <p:blipFill>
          <a:blip r:embed="rId3"/>
          <a:stretch/>
        </p:blipFill>
        <p:spPr>
          <a:xfrm>
            <a:off x="7772400" y="2226240"/>
            <a:ext cx="444960" cy="444960"/>
          </a:xfrm>
          <a:prstGeom prst="rect">
            <a:avLst/>
          </a:prstGeom>
          <a:ln w="0">
            <a:noFill/>
          </a:ln>
        </p:spPr>
      </p:pic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8100000" y="2235600"/>
            <a:ext cx="2333520" cy="435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</a:rPr>
              <a:t>Lucyna Kasprzak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359" name="Obraz online — symbol zastępczy 27" descr="Koperta"/>
          <p:cNvPicPr/>
          <p:nvPr/>
        </p:nvPicPr>
        <p:blipFill>
          <a:blip r:embed="rId4"/>
          <a:stretch/>
        </p:blipFill>
        <p:spPr>
          <a:xfrm>
            <a:off x="7736400" y="3300840"/>
            <a:ext cx="444960" cy="444960"/>
          </a:xfrm>
          <a:prstGeom prst="rect">
            <a:avLst/>
          </a:prstGeom>
          <a:ln w="0">
            <a:noFill/>
          </a:ln>
        </p:spPr>
      </p:pic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8161920" y="3337920"/>
            <a:ext cx="3094200" cy="52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</a:rPr>
              <a:t>gops1@leka-opatowska.pl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361" name="Obraz online — symbol zastępczy 11" descr="Monitor"/>
          <p:cNvPicPr/>
          <p:nvPr/>
        </p:nvPicPr>
        <p:blipFill>
          <a:blip r:embed="rId5"/>
          <a:stretch/>
        </p:blipFill>
        <p:spPr>
          <a:xfrm>
            <a:off x="7716960" y="4142520"/>
            <a:ext cx="444960" cy="444960"/>
          </a:xfrm>
          <a:prstGeom prst="rect">
            <a:avLst/>
          </a:prstGeom>
          <a:ln w="0">
            <a:noFill/>
          </a:ln>
        </p:spPr>
      </p:pic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8100000" y="4160659"/>
            <a:ext cx="3886788" cy="92218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</a:rPr>
              <a:t>www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</a:rPr>
              <a:t>.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</a:rPr>
              <a:t> gops.leka-opatowska.pl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364" name="Obraz 18"/>
          <p:cNvPicPr/>
          <p:nvPr/>
        </p:nvPicPr>
        <p:blipFill>
          <a:blip r:embed="rId6"/>
          <a:stretch/>
        </p:blipFill>
        <p:spPr>
          <a:xfrm>
            <a:off x="7772400" y="2832840"/>
            <a:ext cx="444960" cy="400680"/>
          </a:xfrm>
          <a:prstGeom prst="rect">
            <a:avLst/>
          </a:prstGeom>
          <a:ln w="0">
            <a:noFill/>
          </a:ln>
        </p:spPr>
      </p:pic>
      <p:sp>
        <p:nvSpPr>
          <p:cNvPr id="365" name="PlaceHolder 5"/>
          <p:cNvSpPr>
            <a:spLocks noGrp="1"/>
          </p:cNvSpPr>
          <p:nvPr>
            <p:ph/>
          </p:nvPr>
        </p:nvSpPr>
        <p:spPr>
          <a:xfrm>
            <a:off x="8223840" y="2832840"/>
            <a:ext cx="2153520" cy="435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</a:rPr>
              <a:t>62 78 14 524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366" name="Obraz 22"/>
          <p:cNvPicPr/>
          <p:nvPr/>
        </p:nvPicPr>
        <p:blipFill>
          <a:blip r:embed="rId7"/>
          <a:stretch/>
        </p:blipFill>
        <p:spPr>
          <a:xfrm>
            <a:off x="7716960" y="4984200"/>
            <a:ext cx="444960" cy="444960"/>
          </a:xfrm>
          <a:prstGeom prst="rect">
            <a:avLst/>
          </a:prstGeom>
          <a:ln w="0">
            <a:noFill/>
          </a:ln>
        </p:spPr>
      </p:pic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8382600" y="4870765"/>
            <a:ext cx="3310920" cy="11407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Opracowanie: </a:t>
            </a:r>
            <a:endParaRPr lang="pl-PL" sz="1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500" b="1" strike="noStrike" spc="-1" dirty="0">
                <a:solidFill>
                  <a:srgbClr val="000000"/>
                </a:solidFill>
                <a:latin typeface="Arial Black"/>
              </a:rPr>
              <a:t>Zespół GOPS W Łęce Opatowskiej</a:t>
            </a:r>
            <a:endParaRPr lang="pl-PL" sz="1500" b="0" strike="noStrike" spc="-1" dirty="0">
              <a:latin typeface="Arial"/>
            </a:endParaRPr>
          </a:p>
        </p:txBody>
      </p:sp>
      <p:pic>
        <p:nvPicPr>
          <p:cNvPr id="368" name="Obraz 17"/>
          <p:cNvPicPr/>
          <p:nvPr/>
        </p:nvPicPr>
        <p:blipFill>
          <a:blip r:embed="rId8"/>
          <a:stretch/>
        </p:blipFill>
        <p:spPr>
          <a:xfrm>
            <a:off x="3780000" y="1532160"/>
            <a:ext cx="2728080" cy="206136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2" descr="Starszy mężczyzna z rękami na ramie chodzenia z pracownikiem opieki – zdjęcie"/>
          <p:cNvPicPr/>
          <p:nvPr/>
        </p:nvPicPr>
        <p:blipFill>
          <a:blip r:embed="rId9"/>
          <a:stretch/>
        </p:blipFill>
        <p:spPr>
          <a:xfrm>
            <a:off x="720000" y="3780000"/>
            <a:ext cx="2851560" cy="2076120"/>
          </a:xfrm>
          <a:prstGeom prst="rect">
            <a:avLst/>
          </a:prstGeom>
          <a:ln w="0">
            <a:noFill/>
          </a:ln>
        </p:spPr>
      </p:pic>
      <p:pic>
        <p:nvPicPr>
          <p:cNvPr id="370" name="Obraz — symbol zastępczy 22" descr="pióro na planie dnia"/>
          <p:cNvPicPr/>
          <p:nvPr/>
        </p:nvPicPr>
        <p:blipFill>
          <a:blip r:embed="rId10"/>
          <a:srcRect l="33" r="33"/>
          <a:stretch/>
        </p:blipFill>
        <p:spPr>
          <a:xfrm>
            <a:off x="3789000" y="3780000"/>
            <a:ext cx="2684520" cy="2000160"/>
          </a:xfrm>
          <a:prstGeom prst="rect">
            <a:avLst/>
          </a:prstGeom>
          <a:ln w="0">
            <a:noFill/>
          </a:ln>
        </p:spPr>
      </p:pic>
      <p:sp>
        <p:nvSpPr>
          <p:cNvPr id="371" name="PlaceHolder 7"/>
          <p:cNvSpPr/>
          <p:nvPr/>
        </p:nvSpPr>
        <p:spPr>
          <a:xfrm>
            <a:off x="8168040" y="3960000"/>
            <a:ext cx="2950920" cy="43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1500" b="0" strike="noStrike" spc="-1" dirty="0">
              <a:latin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4929C6-BE0C-623A-F39C-957BBC4CB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469" y="1584030"/>
            <a:ext cx="2548116" cy="2009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53040" y="543960"/>
            <a:ext cx="10441440" cy="75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>
                <a:solidFill>
                  <a:srgbClr val="000000"/>
                </a:solidFill>
                <a:latin typeface="Arial"/>
              </a:rPr>
              <a:t>HASŁOWY WYKAZ REALIZOWANYCH ZADAŃ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283" name="Prostokąt 282"/>
          <p:cNvSpPr/>
          <p:nvPr/>
        </p:nvSpPr>
        <p:spPr>
          <a:xfrm>
            <a:off x="7200000" y="46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WSPÓŁPRACA Z ORGANIZACJAMI NON PROFIT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84" name="Prostokąt 283"/>
          <p:cNvSpPr/>
          <p:nvPr/>
        </p:nvSpPr>
        <p:spPr>
          <a:xfrm>
            <a:off x="5220000" y="46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POMOC DLA OBYWATELI UKRAINY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85" name="Prostokąt 284"/>
          <p:cNvSpPr/>
          <p:nvPr/>
        </p:nvSpPr>
        <p:spPr>
          <a:xfrm>
            <a:off x="3240000" y="46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ŚWIADCZENIA RODZINNE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86" name="Prostokąt 285"/>
          <p:cNvSpPr/>
          <p:nvPr/>
        </p:nvSpPr>
        <p:spPr>
          <a:xfrm>
            <a:off x="1260000" y="46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ŚWIADCZENIE </a:t>
            </a:r>
            <a:endParaRPr lang="pl-PL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„ZA ŻYCIEM”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87" name="Prostokąt 286"/>
          <p:cNvSpPr/>
          <p:nvPr/>
        </p:nvSpPr>
        <p:spPr>
          <a:xfrm>
            <a:off x="7200000" y="37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ZAŚWIADCZENIA – CZYSTE POWIETRZE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88" name="Prostokąt 287"/>
          <p:cNvSpPr/>
          <p:nvPr/>
        </p:nvSpPr>
        <p:spPr>
          <a:xfrm>
            <a:off x="5220000" y="37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ŚWIADCZENIA PIENIĘŻNE I NIEPIENIĘŻNE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89" name="Prostokąt 288"/>
          <p:cNvSpPr/>
          <p:nvPr/>
        </p:nvSpPr>
        <p:spPr>
          <a:xfrm>
            <a:off x="3240000" y="37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BON ENERGETYCZNY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90" name="Prostokąt 289"/>
          <p:cNvSpPr/>
          <p:nvPr/>
        </p:nvSpPr>
        <p:spPr>
          <a:xfrm>
            <a:off x="1260000" y="37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pl-PL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DODATEK </a:t>
            </a:r>
            <a:r>
              <a:rPr lang="pl-PL" sz="1000" spc="-1" dirty="0">
                <a:solidFill>
                  <a:srgbClr val="000000"/>
                </a:solidFill>
                <a:latin typeface="Arial Black"/>
                <a:ea typeface="DejaVu Sans"/>
              </a:rPr>
              <a:t>OSŁONOWY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91" name="Prostokąt 290"/>
          <p:cNvSpPr/>
          <p:nvPr/>
        </p:nvSpPr>
        <p:spPr>
          <a:xfrm>
            <a:off x="7200000" y="28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CENTRUM OPIEKUŃCZO MIESZKALNE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92" name="Prostokąt 291"/>
          <p:cNvSpPr/>
          <p:nvPr/>
        </p:nvSpPr>
        <p:spPr>
          <a:xfrm>
            <a:off x="5220000" y="28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RODZINNY DOM POMOCY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293" name="Prostokąt 292"/>
          <p:cNvSpPr/>
          <p:nvPr/>
        </p:nvSpPr>
        <p:spPr>
          <a:xfrm>
            <a:off x="3240000" y="28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ŚWIADCZENIA ALIMENTACYJNE</a:t>
            </a:r>
            <a:endParaRPr lang="pl-PL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DŁUŻNICY ALIMENTACYJNI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94" name="Prostokąt 293"/>
          <p:cNvSpPr/>
          <p:nvPr/>
        </p:nvSpPr>
        <p:spPr>
          <a:xfrm>
            <a:off x="1260000" y="28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KARTA DUŻEJ RODZINY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95" name="Prostokąt 294"/>
          <p:cNvSpPr/>
          <p:nvPr/>
        </p:nvSpPr>
        <p:spPr>
          <a:xfrm>
            <a:off x="7200000" y="19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USŁUGI OPIEKUŃCZE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96" name="Prostokąt 295"/>
          <p:cNvSpPr/>
          <p:nvPr/>
        </p:nvSpPr>
        <p:spPr>
          <a:xfrm>
            <a:off x="5220000" y="19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ASYSTENT RODZINY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97" name="Prostokąt 296"/>
          <p:cNvSpPr/>
          <p:nvPr/>
        </p:nvSpPr>
        <p:spPr>
          <a:xfrm>
            <a:off x="3240000" y="19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DODATKI MIESZKANIOWE I ENERGETYCZNE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298" name="Prostokąt 297"/>
          <p:cNvSpPr/>
          <p:nvPr/>
        </p:nvSpPr>
        <p:spPr>
          <a:xfrm>
            <a:off x="1260000" y="19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PUNKT WSPARCIA:</a:t>
            </a:r>
            <a:endParaRPr lang="pl-PL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TERAPEUTA</a:t>
            </a:r>
            <a:endParaRPr lang="pl-PL" sz="1000" b="0" strike="noStrike" spc="-1" dirty="0">
              <a:latin typeface="Arial"/>
            </a:endParaRPr>
          </a:p>
        </p:txBody>
      </p:sp>
      <p:sp>
        <p:nvSpPr>
          <p:cNvPr id="299" name="Prostokąt 298"/>
          <p:cNvSpPr/>
          <p:nvPr/>
        </p:nvSpPr>
        <p:spPr>
          <a:xfrm>
            <a:off x="9180000" y="46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STRATEGIA ROZWIĄZYWANIA PROBLEMÓW SPOŁECZNYCH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300" name="Prostokąt 299"/>
          <p:cNvSpPr/>
          <p:nvPr/>
        </p:nvSpPr>
        <p:spPr>
          <a:xfrm>
            <a:off x="9180000" y="37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PROCEDURA „NIEBIESKIE KARTY”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301" name="Prostokąt 300"/>
          <p:cNvSpPr/>
          <p:nvPr/>
        </p:nvSpPr>
        <p:spPr>
          <a:xfrm>
            <a:off x="9180000" y="28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PROGRAMY RZĄDOWE</a:t>
            </a:r>
            <a:endParaRPr lang="pl-PL" sz="1000" b="0" strike="noStrike" spc="-1">
              <a:latin typeface="Arial"/>
            </a:endParaRPr>
          </a:p>
        </p:txBody>
      </p:sp>
      <p:sp>
        <p:nvSpPr>
          <p:cNvPr id="302" name="Prostokąt 301"/>
          <p:cNvSpPr/>
          <p:nvPr/>
        </p:nvSpPr>
        <p:spPr>
          <a:xfrm>
            <a:off x="9180000" y="1980000"/>
            <a:ext cx="1790640" cy="710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PROGRAMY GMINNE</a:t>
            </a:r>
            <a:endParaRPr lang="pl-PL" sz="1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DFB7E6-1CB7-E7C0-4D15-DCBB2DBC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Arial Black" panose="020B0A04020102020204" pitchFamily="34" charset="0"/>
              </a:rPr>
              <a:t>Z A T R U D N I E N I E  </a:t>
            </a:r>
            <a:r>
              <a:rPr lang="pl-PL" b="1" dirty="0">
                <a:latin typeface="Abadi" panose="020F0502020204030204" pitchFamily="34" charset="0"/>
              </a:rPr>
              <a:t>w 2024R. </a:t>
            </a:r>
          </a:p>
        </p:txBody>
      </p:sp>
      <p:sp>
        <p:nvSpPr>
          <p:cNvPr id="309" name="Podtytuł 308"/>
          <p:cNvSpPr>
            <a:spLocks noGrp="1"/>
          </p:cNvSpPr>
          <p:nvPr>
            <p:ph type="subTitle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LICZBA OSÓB ZATRUDNIONYCH 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 GMINNYM OŚEODKU POMOCY SPOŁECZNEJ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W ŁĘCE OPATOWSKIEJ </a:t>
            </a:r>
            <a:endParaRPr lang="pl-PL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NA DZIEŃ 31 GRUDNIA 2024 R.</a:t>
            </a:r>
            <a:endParaRPr lang="pl-PL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- </a:t>
            </a:r>
            <a:r>
              <a:rPr lang="pl-PL" sz="2200" b="1" spc="-1" dirty="0">
                <a:solidFill>
                  <a:srgbClr val="000000"/>
                </a:solidFill>
                <a:latin typeface="Arial Black"/>
                <a:ea typeface="DejaVu Sans"/>
              </a:rPr>
              <a:t>18</a:t>
            </a:r>
            <a:r>
              <a:rPr lang="pl-PL" sz="22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osób</a:t>
            </a:r>
            <a:r>
              <a:rPr lang="pl-PL" sz="22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2200" b="1" spc="-1" dirty="0">
                <a:solidFill>
                  <a:srgbClr val="000000"/>
                </a:solidFill>
                <a:latin typeface="Arial Black"/>
                <a:ea typeface="DejaVu Sans"/>
              </a:rPr>
              <a:t>( w tym 11 w COM Opatów)</a:t>
            </a:r>
            <a:endParaRPr lang="pl-PL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86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4F4388-A376-8023-E6B2-DB75BE8F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38" y="255493"/>
            <a:ext cx="10973520" cy="1144800"/>
          </a:xfrm>
        </p:spPr>
        <p:txBody>
          <a:bodyPr/>
          <a:lstStyle/>
          <a:p>
            <a:pPr algn="ctr"/>
            <a:r>
              <a:rPr lang="pl-PL" sz="2600" b="1" dirty="0">
                <a:latin typeface="Arial Black" panose="020B0A04020102020204" pitchFamily="34" charset="0"/>
              </a:rPr>
              <a:t>BUDŻET</a:t>
            </a:r>
            <a:r>
              <a:rPr lang="pl-PL" sz="2600" b="1" dirty="0"/>
              <a:t> – </a:t>
            </a:r>
            <a:r>
              <a:rPr lang="pl-PL" sz="2600" b="1" dirty="0">
                <a:latin typeface="Arial Black" panose="020B0A04020102020204" pitchFamily="34" charset="0"/>
              </a:rPr>
              <a:t>DOCHODY 2024R.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E6AC34-66F9-BFDB-5BD9-BE43E093213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39538" y="2344848"/>
            <a:ext cx="10943462" cy="3236952"/>
          </a:xfrm>
        </p:spPr>
        <p:txBody>
          <a:bodyPr/>
          <a:lstStyle/>
          <a:p>
            <a:pPr marL="0" indent="0"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Dochody ogółem -  118 997,60, w tym:</a:t>
            </a:r>
          </a:p>
          <a:p>
            <a:pPr marL="342900" indent="-342900">
              <a:buAutoNum type="arabicPeriod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Wpłaty od osób zobowiązanych do ponoszenia częściowych kosztów za DPS – 20 037,39</a:t>
            </a:r>
          </a:p>
          <a:p>
            <a:pPr marL="342900" indent="-342900">
              <a:buAutoNum type="arabicPeriod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Depozyt </a:t>
            </a:r>
            <a:r>
              <a:rPr lang="pl-PL" sz="1600" b="1" strike="noStrike" spc="-1" dirty="0" err="1">
                <a:solidFill>
                  <a:srgbClr val="000000"/>
                </a:solidFill>
                <a:latin typeface="Arial Black"/>
                <a:ea typeface="DejaVu Sans"/>
              </a:rPr>
              <a:t>prosumencki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– 672,55</a:t>
            </a:r>
          </a:p>
          <a:p>
            <a:pPr marL="342900" indent="-342900">
              <a:buAutoNum type="arabicPeriod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Wynagrodzenie dla płatnika podatku – 305,00</a:t>
            </a:r>
          </a:p>
          <a:p>
            <a:pPr marL="342900" indent="-342900">
              <a:buAutoNum type="arabicPeriod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Wpłaty za usługi opiekuńcze od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beneficjentów- 92 384,13</a:t>
            </a:r>
          </a:p>
          <a:p>
            <a:pPr marL="342900" indent="-342900">
              <a:buAutoNum type="arabicPeriod"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Wpływ odsetek od nienależnie pobranych świadczeń rod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zinnych- 258,00</a:t>
            </a:r>
          </a:p>
          <a:p>
            <a:pPr marL="342900" indent="-342900">
              <a:buAutoNum type="arabicPeriod"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Zwrot nienależnie pobranych świadczeń rodzinnych za lata ubiegłe- 5340,53</a:t>
            </a:r>
          </a:p>
          <a:p>
            <a:pPr marL="342900" indent="-342900">
              <a:buAutoNum type="arabicPeriod"/>
            </a:pPr>
            <a:endParaRPr lang="pl-PL" sz="1600" b="1" strike="noStrike" spc="-1" dirty="0">
              <a:solidFill>
                <a:srgbClr val="000000"/>
              </a:solidFill>
              <a:latin typeface="Arial Black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5123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53040" y="543960"/>
            <a:ext cx="10441440" cy="75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 dirty="0">
                <a:solidFill>
                  <a:srgbClr val="000000"/>
                </a:solidFill>
                <a:latin typeface="Arial Black"/>
              </a:rPr>
              <a:t>BUDŻET – WYDATKI 2024 R. -</a:t>
            </a:r>
            <a:endParaRPr lang="pl-PL" sz="2600" b="0" strike="noStrike" spc="-1" dirty="0">
              <a:latin typeface="Arial"/>
            </a:endParaRPr>
          </a:p>
        </p:txBody>
      </p:sp>
      <p:sp>
        <p:nvSpPr>
          <p:cNvPr id="304" name="Prostokąt 303"/>
          <p:cNvSpPr/>
          <p:nvPr/>
        </p:nvSpPr>
        <p:spPr>
          <a:xfrm>
            <a:off x="900000" y="1440000"/>
            <a:ext cx="9862200" cy="43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Wydatki:</a:t>
            </a:r>
            <a:endParaRPr lang="pl-PL" sz="1600" b="1" strike="noStrike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1. Fundusz alimentacyjny wraz z obsługą – 127 345,53 (sfinansowano w całości z dotacji)</a:t>
            </a:r>
            <a:endParaRPr lang="pl-PL" sz="155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2. Świadczenia rodzinne z obsługą – 2 614 366,64 (w tym dotacja: 2 548 480,91)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3. Ośrodek pomocy społecznej – 879 791,07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4. Zasiłki i pomoc w naturze – 16 072,00 ( w tym dotacja: 5 544,84)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5. Schronienie – 14 568,60</a:t>
            </a:r>
            <a:endParaRPr lang="pl-PL" sz="1550" b="1" strike="noStrike" spc="-1" dirty="0">
              <a:solidFill>
                <a:srgbClr val="000000"/>
              </a:solidFill>
              <a:latin typeface="Arial Black"/>
              <a:ea typeface="DejaVu Sans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6.</a:t>
            </a: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Domy pomocy społecznej – 309 576,37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7</a:t>
            </a: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Program „Posiłek w szkole i w domu” – 33 966,80 ( w tym dotacja: 16 162,44) </a:t>
            </a:r>
            <a:endParaRPr lang="pl-PL" sz="155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8</a:t>
            </a: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Wspieranie rodziny – 15 232,50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9</a:t>
            </a: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Dodatki mieszkaniowe  – 13 835,34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pc="-1" dirty="0">
                <a:solidFill>
                  <a:srgbClr val="000000"/>
                </a:solidFill>
                <a:latin typeface="Arial Black"/>
                <a:ea typeface="DejaVu Sans"/>
              </a:rPr>
              <a:t>10</a:t>
            </a: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Rodziny zastępcze – 48 177,77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11. Zasiłki stałe –101 315,52 9 ( w tym dotacja: 91 456,50)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12. Składki na ubezpieczenia zdrowotne od zasiłków stałych – 9 205,55 ( w tym dotacja: </a:t>
            </a:r>
          </a:p>
          <a:p>
            <a:pPr>
              <a:lnSpc>
                <a:spcPct val="115000"/>
              </a:lnSpc>
              <a:buNone/>
            </a:pPr>
            <a:r>
              <a:rPr lang="pl-PL" sz="155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9 118,44)</a:t>
            </a: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63800" cy="113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6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pl-PL" sz="2600" b="1" strike="noStrike" spc="-1" dirty="0">
                <a:solidFill>
                  <a:srgbClr val="000000"/>
                </a:solidFill>
                <a:latin typeface="Arial Black"/>
              </a:rPr>
              <a:t>BUDŻET – WYDATKI 2024 R. </a:t>
            </a:r>
            <a:r>
              <a:rPr lang="pl-PL" sz="303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pl-PL" sz="3030" b="0" strike="noStrike" spc="-1" dirty="0">
              <a:latin typeface="Arial"/>
            </a:endParaRPr>
          </a:p>
        </p:txBody>
      </p:sp>
      <p:sp>
        <p:nvSpPr>
          <p:cNvPr id="306" name="Prostokąt 305"/>
          <p:cNvSpPr/>
          <p:nvPr/>
        </p:nvSpPr>
        <p:spPr>
          <a:xfrm>
            <a:off x="1520982" y="1689480"/>
            <a:ext cx="9173732" cy="34438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15000"/>
              </a:lnSpc>
              <a:buNone/>
            </a:pP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13. Pomoc dla cudzoziemców – 63 706.30</a:t>
            </a:r>
          </a:p>
          <a:p>
            <a:pPr>
              <a:lnSpc>
                <a:spcPct val="115000"/>
              </a:lnSpc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14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Przeciwdziałanie przemocy –8 739,22 ( w tym dotacja 6 000,00)</a:t>
            </a:r>
          </a:p>
          <a:p>
            <a:pPr>
              <a:lnSpc>
                <a:spcPct val="115000"/>
              </a:lnSpc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15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Usługi opiekuńcze – 122 674,83 ( w tym dotacja 26 740,68)</a:t>
            </a:r>
            <a:endParaRPr lang="pl-PL" sz="1600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16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Opieka </a:t>
            </a:r>
            <a:r>
              <a:rPr lang="pl-PL" sz="1600" b="1" strike="noStrike" spc="-1" dirty="0" err="1">
                <a:solidFill>
                  <a:srgbClr val="000000"/>
                </a:solidFill>
                <a:latin typeface="Arial Black"/>
                <a:ea typeface="DejaVu Sans"/>
              </a:rPr>
              <a:t>wytchnieniowa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– edycja 2024 – 33 099,60 ( w tym dotacja: 16 800,00)</a:t>
            </a:r>
            <a:br>
              <a:rPr lang="pl-PL" sz="1600" spc="-1" dirty="0">
                <a:latin typeface="Arial"/>
              </a:rPr>
            </a:b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17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. Asystent osobisty osoby niepełnosprawnej – edycja 2024 – 26 586,53 (w tym dotacja: 23 400,00)</a:t>
            </a:r>
            <a:endParaRPr lang="pl-PL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18. Centrum Opiekuńczo Mieszkalne w Opatowie- 1 213 571,88 (  w tym dotacja: 962 126,02)</a:t>
            </a:r>
          </a:p>
          <a:p>
            <a:pPr>
              <a:lnSpc>
                <a:spcPct val="115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19. Pobyt w Rodzinnym Domu Pomocy – 52 375,80 (w tym dotacja: 26 187,88)</a:t>
            </a: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20. 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Bon energetyczny- 157 017,81 ( sfinansowano w całości z dotacji)</a:t>
            </a:r>
          </a:p>
          <a:p>
            <a:pPr>
              <a:lnSpc>
                <a:spcPct val="115000"/>
              </a:lnSpc>
              <a:buNone/>
            </a:pP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21. Dodatek osłonowy – 120 323,49 (</a:t>
            </a: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sfinansowano </a:t>
            </a:r>
            <a:r>
              <a:rPr lang="pl-PL" sz="1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w całości z dotacji)</a:t>
            </a:r>
          </a:p>
          <a:p>
            <a:pPr>
              <a:lnSpc>
                <a:spcPct val="115000"/>
              </a:lnSpc>
              <a:buNone/>
            </a:pPr>
            <a:r>
              <a:rPr lang="pl-PL" sz="1600" b="1" spc="-1" dirty="0">
                <a:solidFill>
                  <a:srgbClr val="000000"/>
                </a:solidFill>
                <a:latin typeface="Arial Black"/>
                <a:ea typeface="DejaVu Sans"/>
              </a:rPr>
              <a:t>22. Składki zdrowotne od osób pobierających świadczenie pielęgnacyjne -        20 975,76 (sfinansowano w całości z dotacji)</a:t>
            </a: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rostokąt 309"/>
          <p:cNvSpPr/>
          <p:nvPr/>
        </p:nvSpPr>
        <p:spPr>
          <a:xfrm>
            <a:off x="1080000" y="1874067"/>
            <a:ext cx="9891720" cy="3517653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OPŁACANIE SKŁADEK ZDROWOTNYCH I SPOŁECZNYCH</a:t>
            </a:r>
            <a:r>
              <a:rPr lang="pl-PL" sz="26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endParaRPr lang="pl-PL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endParaRPr lang="pl-PL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składki zdrowotne:</a:t>
            </a:r>
            <a:r>
              <a:rPr lang="pl-PL" sz="22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2200" b="1" strike="noStrike" spc="-1" dirty="0">
                <a:solidFill>
                  <a:srgbClr val="111111"/>
                </a:solidFill>
                <a:latin typeface="Arial Black"/>
                <a:ea typeface="DejaVu Sans"/>
              </a:rPr>
              <a:t>16</a:t>
            </a:r>
            <a:r>
              <a:rPr lang="pl-PL" sz="22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osób</a:t>
            </a:r>
            <a:endParaRPr lang="pl-PL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składki emerytalno-rentowe: </a:t>
            </a:r>
            <a:r>
              <a:rPr lang="pl-PL" sz="2200" b="1" spc="-1" dirty="0">
                <a:solidFill>
                  <a:srgbClr val="000000"/>
                </a:solidFill>
                <a:latin typeface="Arial Black"/>
                <a:ea typeface="DejaVu Sans"/>
              </a:rPr>
              <a:t>29</a:t>
            </a:r>
            <a:r>
              <a:rPr lang="pl-PL" sz="2200" b="1" strike="noStrike" spc="-1" dirty="0">
                <a:solidFill>
                  <a:srgbClr val="C9211E"/>
                </a:solidFill>
                <a:latin typeface="Arial Black"/>
                <a:ea typeface="DejaVu Sans"/>
              </a:rPr>
              <a:t> </a:t>
            </a:r>
            <a:r>
              <a:rPr lang="pl-PL" sz="2200" b="1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osób</a:t>
            </a:r>
            <a:endParaRPr lang="pl-PL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Prezentacja%20z%20wyróżnionym%20polem</Template>
  <TotalTime>3972</TotalTime>
  <Words>2652</Words>
  <Application>Microsoft Office PowerPoint</Application>
  <PresentationFormat>Niestandardowy</PresentationFormat>
  <Paragraphs>351</Paragraphs>
  <Slides>32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32</vt:i4>
      </vt:variant>
    </vt:vector>
  </HeadingPairs>
  <TitlesOfParts>
    <vt:vector size="46" baseType="lpstr">
      <vt:lpstr>Abadi</vt:lpstr>
      <vt:lpstr>Arial</vt:lpstr>
      <vt:lpstr>Arial Black</vt:lpstr>
      <vt:lpstr>Calibri</vt:lpstr>
      <vt:lpstr>Segoe UI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SPRAWOZDANIE Z DZIAŁALNOŚCI   GMINNEGO  OŚRODKA POMOCY SPOŁECZNEJ  W ŁĘCE OPATOWSKIEJ  ZA ROK 2024   ORAZ WYKAZ POTRZEB W ZAKRESIE POMOCY SPOŁECZNEJ W GMINIE ŁĘKA OPATOWSKA</vt:lpstr>
      <vt:lpstr>CELE POMOCY SPOŁECZNEJ</vt:lpstr>
      <vt:lpstr>REALIZACJA STRATEGII ROZWIĄZYWANIA PROBLEMÓW SPOŁECZNYCH  DLA GMINY ŁĘKA OPATOWSKA NA LATA 2021-2030 ORAZ PROGRAMÓW CELOWYCH </vt:lpstr>
      <vt:lpstr>HASŁOWY WYKAZ REALIZOWANYCH ZADAŃ</vt:lpstr>
      <vt:lpstr>Z A T R U D N I E N I E  w 2024R. </vt:lpstr>
      <vt:lpstr>BUDŻET – DOCHODY 2024R.</vt:lpstr>
      <vt:lpstr>BUDŻET – WYDATKI 2024 R. -</vt:lpstr>
      <vt:lpstr> BUDŻET – WYDATKI 2024 R.  </vt:lpstr>
      <vt:lpstr>Prezentacja programu PowerPoint</vt:lpstr>
      <vt:lpstr>WYBRANE DANE STATYSTYCZNE</vt:lpstr>
      <vt:lpstr>WYBRANE DANE STATYSTYCZNE</vt:lpstr>
      <vt:lpstr>WSPARCIE RODZINY</vt:lpstr>
      <vt:lpstr>POMOC SPOŁECZNA</vt:lpstr>
      <vt:lpstr>POMOC SPOŁECZNA</vt:lpstr>
      <vt:lpstr>LICZBA RODZIN KORZYSTAJĄCYCH ZE ŚWIADCZEŃ PIENIĘŻNYCH POMOCY SPOŁECZNEJ W LATACH 2021 – 2024 W GMINIE ŁĘKA OAPATOWSKA</vt:lpstr>
      <vt:lpstr>LICZBA OSÓB W RODZINACH KORZYSTAJĄCYCH ZE ŚWIADCZEŃ PIENIĘŻNYCH POMOCY SPOŁECZNEJ W LATACH 2021- 2024 W GMINIE ŁĘKA OPATOWSKA </vt:lpstr>
      <vt:lpstr>WYBRANE PRZYCZYNY KORZYSTANIA ZE ŚWIADCZEŃ POMOCY SPOŁECZNEJ W LATACH 2021 – 2024 W GMINIE ŁĘKA OPATOWSKA (liczba rodzin)</vt:lpstr>
      <vt:lpstr>LICZBA WYDANYCH DECYZJI O ŚWIADCZENIE USŁUG OPIEKUŃCZYCH DLA MIESZKAŃCÓW GMINY ŁĘKA OPATOWSKA W LATACH 2021 – 2024 </vt:lpstr>
      <vt:lpstr>LICZBA WYDANYCH DECYZJI O SKIEROWANIU DO DOMÓW POMOCY SPOŁECZNEJ DLA MIESZKAŃCÓW GMINY ŁĘKA OPATOWSKA W LATACH 2021 - 2024</vt:lpstr>
      <vt:lpstr>LICZBA WYDANYCH DECYZJI O SKIEROWANIU DO CENTRUM OPIEKUŃCZO MIESZKALNEGO W OPATOWIE </vt:lpstr>
      <vt:lpstr>LICZBA WYDANYCH DECYZJI O SKIEROWANIU DO RODZINNEGO DOMU POMOCY W OPATOWIE w 2024 r</vt:lpstr>
      <vt:lpstr>LICZBA OSÓB SKIEROWANYCH DO PUNKTU WSPARCIA</vt:lpstr>
      <vt:lpstr>INNE ŚWIADCZENIA</vt:lpstr>
      <vt:lpstr>INNE ŚWIADCZENIA</vt:lpstr>
      <vt:lpstr>INNE ŚWIADCZENIA</vt:lpstr>
      <vt:lpstr>INNE ŚWIADCZENIA</vt:lpstr>
      <vt:lpstr>WYDATKI NA POSZCZEGÓLNE ŚWIADCZENIA  (ZŁ)  W LATACH 2021-2024 W GMINIE ŁĘKA OPATOWSKA  </vt:lpstr>
      <vt:lpstr>PROCEDURA „NIEBIESKIE KARTY” – STATYSTYKI 2024 rok</vt:lpstr>
      <vt:lpstr>WYBRANE CELE STRATEGICZNE REALIZOWANE PRZEZ GOPS W ŁĘCE OPATOWSKIEJ W 2024 R UJĘTE  W STRATEGII ROZWIĄZYWANIA PROBLEMÓW SPOŁECZNYCH GMINY ŁĘKA OPATOWSKA NA LATA 2021-2030</vt:lpstr>
      <vt:lpstr>WYBRANE CELE STRATEGICZNE REALIZOWANE PRZEZ GOPS W ŁĘCE OPATOWSKIEJ W 2024 R. UJĘTE   W STRATEGII ROZWIĄZYWANIA PROBLEMÓW SPOŁECZNYCH GMINY ŁĘKA OPATWOSKA  NA LATA 2021-2030</vt:lpstr>
      <vt:lpstr>WYKAZ POTRZEB W ZAKRESIE POMOCY SPOŁECZNEJ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 MIEJSKO - GMINNEGO  OŚRODKA POMOCY SPOŁECZNEJ  W GOSTYNIU ZA ROK 2020   ORAZ WYKAZ POTRZEB W ZAKRESIE POMOCY SPOŁECZNEJ W GMINIE GOSTYŃ</dc:title>
  <dc:subject/>
  <dc:creator>Karol Jasiak</dc:creator>
  <dc:description/>
  <cp:lastModifiedBy>Lucyna Kasprzak</cp:lastModifiedBy>
  <cp:revision>172</cp:revision>
  <cp:lastPrinted>2025-03-04T09:38:00Z</cp:lastPrinted>
  <dcterms:created xsi:type="dcterms:W3CDTF">2021-03-04T12:44:33Z</dcterms:created>
  <dcterms:modified xsi:type="dcterms:W3CDTF">2025-03-04T09:43:24Z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Notes">
    <vt:i4>27</vt:i4>
  </property>
  <property fmtid="{D5CDD505-2E9C-101B-9397-08002B2CF9AE}" pid="4" name="PresentationFormat">
    <vt:lpwstr>Panoramiczny</vt:lpwstr>
  </property>
  <property fmtid="{D5CDD505-2E9C-101B-9397-08002B2CF9AE}" pid="5" name="Slides">
    <vt:i4>27</vt:i4>
  </property>
</Properties>
</file>