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2"/>
  </p:notesMasterIdLst>
  <p:sldIdLst>
    <p:sldId id="369" r:id="rId2"/>
    <p:sldId id="309" r:id="rId3"/>
    <p:sldId id="307" r:id="rId4"/>
    <p:sldId id="264" r:id="rId5"/>
    <p:sldId id="312" r:id="rId6"/>
    <p:sldId id="370" r:id="rId7"/>
    <p:sldId id="314" r:id="rId8"/>
    <p:sldId id="315" r:id="rId9"/>
    <p:sldId id="316" r:id="rId10"/>
    <p:sldId id="371" r:id="rId11"/>
    <p:sldId id="334" r:id="rId12"/>
    <p:sldId id="352" r:id="rId13"/>
    <p:sldId id="354" r:id="rId14"/>
    <p:sldId id="353" r:id="rId15"/>
    <p:sldId id="318" r:id="rId16"/>
    <p:sldId id="355" r:id="rId17"/>
    <p:sldId id="358" r:id="rId18"/>
    <p:sldId id="357" r:id="rId19"/>
    <p:sldId id="323" r:id="rId20"/>
    <p:sldId id="366" r:id="rId21"/>
    <p:sldId id="336" r:id="rId22"/>
    <p:sldId id="368" r:id="rId23"/>
    <p:sldId id="348" r:id="rId24"/>
    <p:sldId id="328" r:id="rId25"/>
    <p:sldId id="337" r:id="rId26"/>
    <p:sldId id="349" r:id="rId27"/>
    <p:sldId id="364" r:id="rId28"/>
    <p:sldId id="339" r:id="rId29"/>
    <p:sldId id="333" r:id="rId30"/>
    <p:sldId id="365" r:id="rId31"/>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B807FE66-5FA2-411F-B42C-D7DA873F6C98}">
          <p14:sldIdLst>
            <p14:sldId id="369"/>
            <p14:sldId id="309"/>
            <p14:sldId id="307"/>
            <p14:sldId id="264"/>
            <p14:sldId id="312"/>
            <p14:sldId id="370"/>
            <p14:sldId id="314"/>
            <p14:sldId id="315"/>
            <p14:sldId id="316"/>
            <p14:sldId id="371"/>
            <p14:sldId id="334"/>
            <p14:sldId id="352"/>
            <p14:sldId id="354"/>
            <p14:sldId id="353"/>
            <p14:sldId id="318"/>
            <p14:sldId id="355"/>
            <p14:sldId id="358"/>
            <p14:sldId id="357"/>
            <p14:sldId id="323"/>
            <p14:sldId id="366"/>
            <p14:sldId id="336"/>
            <p14:sldId id="368"/>
            <p14:sldId id="348"/>
            <p14:sldId id="328"/>
            <p14:sldId id="337"/>
            <p14:sldId id="349"/>
            <p14:sldId id="364"/>
            <p14:sldId id="339"/>
            <p14:sldId id="333"/>
            <p14:sldId id="3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8243"/>
    <a:srgbClr val="548235"/>
    <a:srgbClr val="323E4F"/>
    <a:srgbClr val="820000"/>
    <a:srgbClr val="2F5597"/>
    <a:srgbClr val="E63233"/>
    <a:srgbClr val="6BBE4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Styl jasny 2 — Ak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Styl z motywem 1 — Ak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Styl jasny 1 — Ak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02" autoAdjust="0"/>
    <p:restoredTop sz="60278" autoAdjust="0"/>
  </p:normalViewPr>
  <p:slideViewPr>
    <p:cSldViewPr snapToGrid="0">
      <p:cViewPr varScale="1">
        <p:scale>
          <a:sx n="72" d="100"/>
          <a:sy n="72" d="100"/>
        </p:scale>
        <p:origin x="816"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9" d="100"/>
          <a:sy n="59" d="100"/>
        </p:scale>
        <p:origin x="3065" y="4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192.168.1.64\JST\US&#321;UGI%20DLA%20JST\US&#321;UGI\RAPORT%20O%20STANIE%20JST\2025\&#321;&#281;ka%20Opatowska_g_wlkp\2.%20Dane\statystyki_leka_opatowsk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92.168.1.64\JST\US&#321;UGI%20DLA%20JST\US&#321;UGI\RAPORT%20O%20STANIE%20JST\2025\&#321;&#281;ka%20Opatowska_g_wlkp\2.%20Dane\statystyki_leka_opatowsk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1.64\JST\US&#321;UGI%20DLA%20JST\US&#321;UGI\RAPORT%20O%20STANIE%20JST\2025\&#321;&#281;ka%20Opatowska_g_wlkp\2.%20Dane\statystyki_leka_opatowsk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92.168.1.64\JST\US&#321;UGI%20DLA%20JST\US&#321;UGI\RAPORT%20O%20STANIE%20JST\2025\&#321;&#281;ka%20Opatowska_g_wlkp\2.%20Dane\statystyki_leka_opatowsk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10184916308606"/>
          <c:y val="0.12851891222209025"/>
          <c:w val="0.55942463848477186"/>
          <c:h val="0.6183469109928115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D1-4EAB-9907-CE449F5241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D1-4EAB-9907-CE449F5241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D1-4EAB-9907-CE449F5241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8D1-4EAB-9907-CE449F5241A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8D1-4EAB-9907-CE449F5241A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8D1-4EAB-9907-CE449F5241A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8D1-4EAB-9907-CE449F5241A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8D1-4EAB-9907-CE449F5241A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8D1-4EAB-9907-CE449F5241A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8D1-4EAB-9907-CE449F5241AA}"/>
              </c:ext>
            </c:extLst>
          </c:dPt>
          <c:dLbls>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pl-PL"/>
                </a:p>
              </c:txPr>
              <c:dLblPos val="bestFit"/>
              <c:showLegendKey val="0"/>
              <c:showVal val="0"/>
              <c:showCatName val="0"/>
              <c:showSerName val="0"/>
              <c:showPercent val="1"/>
              <c:showBubbleSize val="0"/>
              <c:extLst>
                <c:ext xmlns:c16="http://schemas.microsoft.com/office/drawing/2014/chart" uri="{C3380CC4-5D6E-409C-BE32-E72D297353CC}">
                  <c16:uniqueId val="{0000000D-38D1-4EAB-9907-CE449F5241AA}"/>
                </c:ext>
              </c:extLst>
            </c:dLbl>
            <c:dLbl>
              <c:idx val="9"/>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pl-PL"/>
                </a:p>
              </c:txPr>
              <c:dLblPos val="bestFit"/>
              <c:showLegendKey val="0"/>
              <c:showVal val="0"/>
              <c:showCatName val="0"/>
              <c:showSerName val="0"/>
              <c:showPercent val="1"/>
              <c:showBubbleSize val="0"/>
              <c:extLst>
                <c:ext xmlns:c16="http://schemas.microsoft.com/office/drawing/2014/chart" uri="{C3380CC4-5D6E-409C-BE32-E72D297353CC}">
                  <c16:uniqueId val="{00000013-38D1-4EAB-9907-CE449F5241A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pl-PL"/>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wydatki!$A$2:$A$11</c:f>
              <c:strCache>
                <c:ptCount val="10"/>
                <c:pt idx="0">
                  <c:v>oświata i wychowanie</c:v>
                </c:pt>
                <c:pt idx="1">
                  <c:v>rolnictwo i łowiectwo</c:v>
                </c:pt>
                <c:pt idx="2">
                  <c:v>administracja publiczna</c:v>
                </c:pt>
                <c:pt idx="3">
                  <c:v>gospodarka komunalna i ochrona środowiska</c:v>
                </c:pt>
                <c:pt idx="4">
                  <c:v>rodzina</c:v>
                </c:pt>
                <c:pt idx="5">
                  <c:v>transport i łączność</c:v>
                </c:pt>
                <c:pt idx="6">
                  <c:v>pomoc społeczna</c:v>
                </c:pt>
                <c:pt idx="7">
                  <c:v>bezpieczeństwo publiczne i ochrona przeciwpożarowa</c:v>
                </c:pt>
                <c:pt idx="8">
                  <c:v>kultura fizyczna</c:v>
                </c:pt>
                <c:pt idx="9">
                  <c:v>pozostałe wydatki bieżące</c:v>
                </c:pt>
              </c:strCache>
            </c:strRef>
          </c:cat>
          <c:val>
            <c:numRef>
              <c:f>wydatki!$B$2:$B$11</c:f>
              <c:numCache>
                <c:formatCode>0.00</c:formatCode>
                <c:ptCount val="10"/>
                <c:pt idx="0">
                  <c:v>20483702.309999999</c:v>
                </c:pt>
                <c:pt idx="1">
                  <c:v>11567245.710000001</c:v>
                </c:pt>
                <c:pt idx="2">
                  <c:v>5994305.3600000003</c:v>
                </c:pt>
                <c:pt idx="3">
                  <c:v>4116120.67</c:v>
                </c:pt>
                <c:pt idx="4">
                  <c:v>3750134.69</c:v>
                </c:pt>
                <c:pt idx="5">
                  <c:v>2741138.33</c:v>
                </c:pt>
                <c:pt idx="6">
                  <c:v>2282180.2999999998</c:v>
                </c:pt>
                <c:pt idx="7">
                  <c:v>1132634.99</c:v>
                </c:pt>
                <c:pt idx="8">
                  <c:v>1080024.05</c:v>
                </c:pt>
                <c:pt idx="9" formatCode="_(* #,##0.00_);_(* \(#,##0.00\);_(* &quot;-&quot;??_);_(@_)">
                  <c:v>3054287.9200000018</c:v>
                </c:pt>
              </c:numCache>
            </c:numRef>
          </c:val>
          <c:extLst>
            <c:ext xmlns:c16="http://schemas.microsoft.com/office/drawing/2014/chart" uri="{C3380CC4-5D6E-409C-BE32-E72D297353CC}">
              <c16:uniqueId val="{00000014-38D1-4EAB-9907-CE449F5241AA}"/>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6-38D1-4EAB-9907-CE449F5241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8-38D1-4EAB-9907-CE449F5241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A-38D1-4EAB-9907-CE449F5241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C-38D1-4EAB-9907-CE449F5241A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E-38D1-4EAB-9907-CE449F5241A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0-38D1-4EAB-9907-CE449F5241A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2-38D1-4EAB-9907-CE449F5241A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4-38D1-4EAB-9907-CE449F5241A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6-38D1-4EAB-9907-CE449F5241A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8-38D1-4EAB-9907-CE449F5241AA}"/>
              </c:ext>
            </c:extLst>
          </c:dPt>
          <c:dLbls>
            <c:dLbl>
              <c:idx val="0"/>
              <c:layout>
                <c:manualLayout>
                  <c:x val="-0.1002278674533108"/>
                  <c:y val="0.10735965623162867"/>
                </c:manualLayout>
              </c:layout>
              <c:tx>
                <c:rich>
                  <a:bodyPr/>
                  <a:lstStyle/>
                  <a:p>
                    <a:fld id="{31B25E45-C1C1-4026-AA30-76C90CCAD57E}" type="VALUE">
                      <a:rPr lang="en-US"/>
                      <a:pPr/>
                      <a:t>[WARTOŚĆ]</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38D1-4EAB-9907-CE449F5241AA}"/>
                </c:ext>
              </c:extLst>
            </c:dLbl>
            <c:dLbl>
              <c:idx val="1"/>
              <c:layout>
                <c:manualLayout>
                  <c:x val="-8.2171712259850704E-2"/>
                  <c:y val="-0.11297626368405297"/>
                </c:manualLayout>
              </c:layout>
              <c:tx>
                <c:rich>
                  <a:bodyPr/>
                  <a:lstStyle/>
                  <a:p>
                    <a:fld id="{B2194C5D-7BE0-4065-AEA7-57FA711CB534}" type="VALUE">
                      <a:rPr lang="en-US"/>
                      <a:pPr/>
                      <a:t>[WARTOŚĆ]</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38D1-4EAB-9907-CE449F5241AA}"/>
                </c:ext>
              </c:extLst>
            </c:dLbl>
            <c:dLbl>
              <c:idx val="2"/>
              <c:layout>
                <c:manualLayout>
                  <c:x val="-1.5014347378342769E-2"/>
                  <c:y val="-0.114345082461408"/>
                </c:manualLayout>
              </c:layout>
              <c:tx>
                <c:rich>
                  <a:bodyPr rot="0" spcFirstLastPara="1" vertOverflow="ellipsis" vert="horz" wrap="square" lIns="38100" tIns="19050" rIns="38100" bIns="19050" anchor="ctr" anchorCtr="1">
                    <a:noAutofit/>
                  </a:bodyPr>
                  <a:lstStyle/>
                  <a:p>
                    <a:pPr>
                      <a:defRPr sz="900" b="0" i="0" u="none" strike="noStrike" kern="1200" baseline="0">
                        <a:solidFill>
                          <a:sysClr val="windowText" lastClr="000000"/>
                        </a:solidFill>
                        <a:latin typeface="+mn-lt"/>
                        <a:ea typeface="+mn-ea"/>
                        <a:cs typeface="+mn-cs"/>
                      </a:defRPr>
                    </a:pPr>
                    <a:fld id="{48B3826C-5EC0-4837-B69D-37669F141FF9}" type="VALUE">
                      <a:rPr lang="en-US"/>
                      <a:pPr>
                        <a:defRPr>
                          <a:solidFill>
                            <a:sysClr val="windowText" lastClr="000000"/>
                          </a:solidFill>
                        </a:defRPr>
                      </a:pPr>
                      <a:t>[WARTOŚĆ]</a:t>
                    </a:fld>
                    <a:r>
                      <a:rPr lang="en-US"/>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ysClr val="windowText" lastClr="000000"/>
                      </a:solidFill>
                      <a:latin typeface="+mn-lt"/>
                      <a:ea typeface="+mn-ea"/>
                      <a:cs typeface="+mn-cs"/>
                    </a:defRPr>
                  </a:pPr>
                  <a:endParaRPr lang="pl-PL"/>
                </a:p>
              </c:txPr>
              <c:dLblPos val="bestFit"/>
              <c:showLegendKey val="0"/>
              <c:showVal val="1"/>
              <c:showCatName val="0"/>
              <c:showSerName val="0"/>
              <c:showPercent val="0"/>
              <c:showBubbleSize val="0"/>
              <c:extLst>
                <c:ext xmlns:c15="http://schemas.microsoft.com/office/drawing/2012/chart" uri="{CE6537A1-D6FC-4f65-9D91-7224C49458BB}">
                  <c15:layout>
                    <c:manualLayout>
                      <c:w val="7.268308245493324E-2"/>
                      <c:h val="6.4350420012659768E-2"/>
                    </c:manualLayout>
                  </c15:layout>
                  <c15:dlblFieldTable/>
                  <c15:showDataLabelsRange val="0"/>
                </c:ext>
                <c:ext xmlns:c16="http://schemas.microsoft.com/office/drawing/2014/chart" uri="{C3380CC4-5D6E-409C-BE32-E72D297353CC}">
                  <c16:uniqueId val="{0000001A-38D1-4EAB-9907-CE449F5241AA}"/>
                </c:ext>
              </c:extLst>
            </c:dLbl>
            <c:dLbl>
              <c:idx val="3"/>
              <c:layout>
                <c:manualLayout>
                  <c:x val="4.3864815323826273E-2"/>
                  <c:y val="-0.10189587790761885"/>
                </c:manualLayout>
              </c:layout>
              <c:tx>
                <c:rich>
                  <a:bodyPr rot="0" spcFirstLastPara="1" vertOverflow="ellipsis" vert="horz" wrap="square" lIns="38100" tIns="19050" rIns="38100" bIns="19050" anchor="ctr" anchorCtr="1">
                    <a:noAutofit/>
                  </a:bodyPr>
                  <a:lstStyle/>
                  <a:p>
                    <a:pPr>
                      <a:defRPr sz="900" b="0" i="0" u="none" strike="noStrike" kern="1200" baseline="0">
                        <a:solidFill>
                          <a:sysClr val="windowText" lastClr="000000"/>
                        </a:solidFill>
                        <a:latin typeface="+mn-lt"/>
                        <a:ea typeface="+mn-ea"/>
                        <a:cs typeface="+mn-cs"/>
                      </a:defRPr>
                    </a:pPr>
                    <a:fld id="{844DFBF9-5C6B-4A85-8C7C-D2AD7712BECB}" type="VALUE">
                      <a:rPr lang="en-US"/>
                      <a:pPr>
                        <a:defRPr>
                          <a:solidFill>
                            <a:sysClr val="windowText" lastClr="000000"/>
                          </a:solidFill>
                        </a:defRPr>
                      </a:pPr>
                      <a:t>[WARTOŚĆ]</a:t>
                    </a:fld>
                    <a:r>
                      <a:rPr lang="en-US"/>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ysClr val="windowText" lastClr="000000"/>
                      </a:solidFill>
                      <a:latin typeface="+mn-lt"/>
                      <a:ea typeface="+mn-ea"/>
                      <a:cs typeface="+mn-cs"/>
                    </a:defRPr>
                  </a:pPr>
                  <a:endParaRPr lang="pl-PL"/>
                </a:p>
              </c:txPr>
              <c:dLblPos val="bestFit"/>
              <c:showLegendKey val="0"/>
              <c:showVal val="1"/>
              <c:showCatName val="0"/>
              <c:showSerName val="0"/>
              <c:showPercent val="0"/>
              <c:showBubbleSize val="0"/>
              <c:extLst>
                <c:ext xmlns:c15="http://schemas.microsoft.com/office/drawing/2012/chart" uri="{CE6537A1-D6FC-4f65-9D91-7224C49458BB}">
                  <c15:layout>
                    <c:manualLayout>
                      <c:w val="5.5959411053071215E-2"/>
                      <c:h val="7.4832468549794834E-2"/>
                    </c:manualLayout>
                  </c15:layout>
                  <c15:dlblFieldTable/>
                  <c15:showDataLabelsRange val="0"/>
                </c:ext>
                <c:ext xmlns:c16="http://schemas.microsoft.com/office/drawing/2014/chart" uri="{C3380CC4-5D6E-409C-BE32-E72D297353CC}">
                  <c16:uniqueId val="{0000001C-38D1-4EAB-9907-CE449F5241AA}"/>
                </c:ext>
              </c:extLst>
            </c:dLbl>
            <c:dLbl>
              <c:idx val="4"/>
              <c:layout>
                <c:manualLayout>
                  <c:x val="5.1189555363065478E-2"/>
                  <c:y val="-6.8679700315291414E-2"/>
                </c:manualLayout>
              </c:layout>
              <c:tx>
                <c:rich>
                  <a:bodyPr/>
                  <a:lstStyle/>
                  <a:p>
                    <a:fld id="{CAE6A590-39DA-40C1-9C9C-07641F52FCD6}" type="VALUE">
                      <a:rPr lang="en-US"/>
                      <a:pPr/>
                      <a:t>[WARTOŚĆ]</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38D1-4EAB-9907-CE449F5241AA}"/>
                </c:ext>
              </c:extLst>
            </c:dLbl>
            <c:dLbl>
              <c:idx val="5"/>
              <c:layout>
                <c:manualLayout>
                  <c:x val="5.7774170356144017E-2"/>
                  <c:y val="-5.0160051360774865E-2"/>
                </c:manualLayout>
              </c:layout>
              <c:tx>
                <c:rich>
                  <a:bodyPr/>
                  <a:lstStyle/>
                  <a:p>
                    <a:fld id="{ED27DEBF-44C9-4302-8CB5-908B4D46A5A7}" type="VALUE">
                      <a:rPr lang="en-US"/>
                      <a:pPr/>
                      <a:t>[WARTOŚĆ]</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38D1-4EAB-9907-CE449F5241AA}"/>
                </c:ext>
              </c:extLst>
            </c:dLbl>
            <c:dLbl>
              <c:idx val="6"/>
              <c:layout>
                <c:manualLayout>
                  <c:x val="5.8879059371878414E-2"/>
                  <c:y val="-3.5929989370003565E-2"/>
                </c:manualLayout>
              </c:layout>
              <c:tx>
                <c:rich>
                  <a:bodyPr/>
                  <a:lstStyle/>
                  <a:p>
                    <a:fld id="{C886C7CD-0EE2-430E-9FA9-996488481D74}" type="VALUE">
                      <a:rPr lang="en-US"/>
                      <a:pPr/>
                      <a:t>[WARTOŚĆ]</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38D1-4EAB-9907-CE449F5241AA}"/>
                </c:ext>
              </c:extLst>
            </c:dLbl>
            <c:dLbl>
              <c:idx val="7"/>
              <c:layout>
                <c:manualLayout>
                  <c:x val="-1.2036891440745828E-3"/>
                  <c:y val="1.1125862465587829E-2"/>
                </c:manualLayout>
              </c:layout>
              <c:tx>
                <c:rich>
                  <a:bodyPr/>
                  <a:lstStyle/>
                  <a:p>
                    <a:fld id="{B5EB6C5D-E097-4419-8B6B-BBC6C6045B87}" type="VALUE">
                      <a:rPr lang="en-US"/>
                      <a:pPr/>
                      <a:t>[WARTOŚĆ]</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38D1-4EAB-9907-CE449F5241AA}"/>
                </c:ext>
              </c:extLst>
            </c:dLbl>
            <c:dLbl>
              <c:idx val="8"/>
              <c:layout>
                <c:manualLayout>
                  <c:x val="2.1982346862073386E-3"/>
                  <c:y val="-1.1224494398578257E-2"/>
                </c:manualLayout>
              </c:layout>
              <c:tx>
                <c:rich>
                  <a:bodyPr/>
                  <a:lstStyle/>
                  <a:p>
                    <a:fld id="{E741AB26-FC15-49E9-BABD-E683FBEB1D0F}" type="VALUE">
                      <a:rPr lang="en-US"/>
                      <a:pPr/>
                      <a:t>[WARTOŚĆ]</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6-38D1-4EAB-9907-CE449F5241AA}"/>
                </c:ext>
              </c:extLst>
            </c:dLbl>
            <c:dLbl>
              <c:idx val="9"/>
              <c:layout>
                <c:manualLayout>
                  <c:x val="0.10082030465342243"/>
                  <c:y val="0.13060401534207688"/>
                </c:manualLayout>
              </c:layout>
              <c:tx>
                <c:rich>
                  <a:bodyPr/>
                  <a:lstStyle/>
                  <a:p>
                    <a:fld id="{294F928C-6397-4EB4-8166-47F986E56486}" type="VALUE">
                      <a:rPr lang="en-US"/>
                      <a:pPr/>
                      <a:t>[WARTOŚĆ]</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8-38D1-4EAB-9907-CE449F5241A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pl-P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wydatki!$A$2:$A$11</c:f>
              <c:strCache>
                <c:ptCount val="10"/>
                <c:pt idx="0">
                  <c:v>oświata i wychowanie</c:v>
                </c:pt>
                <c:pt idx="1">
                  <c:v>rolnictwo i łowiectwo</c:v>
                </c:pt>
                <c:pt idx="2">
                  <c:v>administracja publiczna</c:v>
                </c:pt>
                <c:pt idx="3">
                  <c:v>gospodarka komunalna i ochrona środowiska</c:v>
                </c:pt>
                <c:pt idx="4">
                  <c:v>rodzina</c:v>
                </c:pt>
                <c:pt idx="5">
                  <c:v>transport i łączność</c:v>
                </c:pt>
                <c:pt idx="6">
                  <c:v>pomoc społeczna</c:v>
                </c:pt>
                <c:pt idx="7">
                  <c:v>bezpieczeństwo publiczne i ochrona przeciwpożarowa</c:v>
                </c:pt>
                <c:pt idx="8">
                  <c:v>kultura fizyczna</c:v>
                </c:pt>
                <c:pt idx="9">
                  <c:v>pozostałe wydatki bieżące</c:v>
                </c:pt>
              </c:strCache>
            </c:strRef>
          </c:cat>
          <c:val>
            <c:numRef>
              <c:f>wydatki!$C$2:$C$11</c:f>
              <c:numCache>
                <c:formatCode>0.0</c:formatCode>
                <c:ptCount val="10"/>
                <c:pt idx="0">
                  <c:v>36.44671819385244</c:v>
                </c:pt>
                <c:pt idx="1">
                  <c:v>20.581637942746426</c:v>
                </c:pt>
                <c:pt idx="2">
                  <c:v>10.665687038283227</c:v>
                </c:pt>
                <c:pt idx="3">
                  <c:v>7.323826905946726</c:v>
                </c:pt>
                <c:pt idx="4">
                  <c:v>6.6726268604623256</c:v>
                </c:pt>
                <c:pt idx="5">
                  <c:v>4.8773163528696735</c:v>
                </c:pt>
                <c:pt idx="6">
                  <c:v>4.0606908361997966</c:v>
                </c:pt>
                <c:pt idx="7">
                  <c:v>2.0153011243906755</c:v>
                </c:pt>
                <c:pt idx="8">
                  <c:v>1.9216903076020733</c:v>
                </c:pt>
                <c:pt idx="9">
                  <c:v>5.4345044376466429</c:v>
                </c:pt>
              </c:numCache>
            </c:numRef>
          </c:val>
          <c:extLst>
            <c:ext xmlns:c16="http://schemas.microsoft.com/office/drawing/2014/chart" uri="{C3380CC4-5D6E-409C-BE32-E72D297353CC}">
              <c16:uniqueId val="{00000029-38D1-4EAB-9907-CE449F5241A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1.934028418443539E-2"/>
          <c:y val="1.9631964564673827E-2"/>
          <c:w val="0.44019301927556875"/>
          <c:h val="0.96891110087749099"/>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394320819873493E-2"/>
          <c:y val="7.0079883220478784E-2"/>
          <c:w val="0.80251805423666323"/>
          <c:h val="0.60878770908425772"/>
        </c:manualLayout>
      </c:layout>
      <c:doughnutChart>
        <c:varyColors val="1"/>
        <c:ser>
          <c:idx val="0"/>
          <c:order val="0"/>
          <c:dPt>
            <c:idx val="0"/>
            <c:bubble3D val="0"/>
            <c:spPr>
              <a:solidFill>
                <a:srgbClr val="C18243"/>
              </a:solidFill>
              <a:ln w="19050">
                <a:solidFill>
                  <a:schemeClr val="lt1"/>
                </a:solidFill>
              </a:ln>
              <a:effectLst/>
            </c:spPr>
            <c:extLst>
              <c:ext xmlns:c16="http://schemas.microsoft.com/office/drawing/2014/chart" uri="{C3380CC4-5D6E-409C-BE32-E72D297353CC}">
                <c16:uniqueId val="{00000001-A19D-4D20-BAD0-E0B72490121D}"/>
              </c:ext>
            </c:extLst>
          </c:dPt>
          <c:dPt>
            <c:idx val="1"/>
            <c:bubble3D val="0"/>
            <c:spPr>
              <a:solidFill>
                <a:srgbClr val="8D5E2F"/>
              </a:solidFill>
              <a:ln w="19050">
                <a:solidFill>
                  <a:schemeClr val="lt1"/>
                </a:solidFill>
              </a:ln>
              <a:effectLst/>
            </c:spPr>
            <c:extLst>
              <c:ext xmlns:c16="http://schemas.microsoft.com/office/drawing/2014/chart" uri="{C3380CC4-5D6E-409C-BE32-E72D297353CC}">
                <c16:uniqueId val="{00000003-A19D-4D20-BAD0-E0B72490121D}"/>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5-A19D-4D20-BAD0-E0B72490121D}"/>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pl-P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'źródła finansowania wydatków'!$A$2:$A$4</c:f>
              <c:strCache>
                <c:ptCount val="3"/>
                <c:pt idx="0">
                  <c:v>subwencja oświatowa</c:v>
                </c:pt>
                <c:pt idx="1">
                  <c:v>dochody własne Gminy</c:v>
                </c:pt>
                <c:pt idx="2">
                  <c:v>dotacje dla jednostek oświatowych</c:v>
                </c:pt>
              </c:strCache>
            </c:strRef>
          </c:cat>
          <c:val>
            <c:numRef>
              <c:f>'źródła finansowania wydatków'!$B$2:$B$4</c:f>
              <c:numCache>
                <c:formatCode>0.00</c:formatCode>
                <c:ptCount val="3"/>
                <c:pt idx="0">
                  <c:v>8461869</c:v>
                </c:pt>
                <c:pt idx="1">
                  <c:v>11104217.300000001</c:v>
                </c:pt>
                <c:pt idx="2">
                  <c:v>917616.03</c:v>
                </c:pt>
              </c:numCache>
            </c:numRef>
          </c:val>
          <c:extLst>
            <c:ext xmlns:c16="http://schemas.microsoft.com/office/drawing/2014/chart" uri="{C3380CC4-5D6E-409C-BE32-E72D297353CC}">
              <c16:uniqueId val="{00000006-A19D-4D20-BAD0-E0B72490121D}"/>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12854734400689372"/>
          <c:y val="0.67012684702988801"/>
          <c:w val="0.60035374299855737"/>
          <c:h val="0.3138861281542846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egzamin!$A$2</c:f>
              <c:strCache>
                <c:ptCount val="1"/>
                <c:pt idx="0">
                  <c:v>Gmina</c:v>
                </c:pt>
              </c:strCache>
            </c:strRef>
          </c:tx>
          <c:spPr>
            <a:solidFill>
              <a:schemeClr val="accent2">
                <a:lumMod val="50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j-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egzamin!$B$1:$D$1</c:f>
              <c:strCache>
                <c:ptCount val="3"/>
                <c:pt idx="0">
                  <c:v>matematyka</c:v>
                </c:pt>
                <c:pt idx="1">
                  <c:v>j.polski</c:v>
                </c:pt>
                <c:pt idx="2">
                  <c:v>j.angielski</c:v>
                </c:pt>
              </c:strCache>
            </c:strRef>
          </c:cat>
          <c:val>
            <c:numRef>
              <c:f>egzamin!$B$2:$D$2</c:f>
              <c:numCache>
                <c:formatCode>General</c:formatCode>
                <c:ptCount val="3"/>
                <c:pt idx="0">
                  <c:v>49.33</c:v>
                </c:pt>
                <c:pt idx="1">
                  <c:v>61.24</c:v>
                </c:pt>
                <c:pt idx="2">
                  <c:v>54.71</c:v>
                </c:pt>
              </c:numCache>
            </c:numRef>
          </c:val>
          <c:extLst>
            <c:ext xmlns:c16="http://schemas.microsoft.com/office/drawing/2014/chart" uri="{C3380CC4-5D6E-409C-BE32-E72D297353CC}">
              <c16:uniqueId val="{00000000-FB2B-4636-B573-961B77D7AA0A}"/>
            </c:ext>
          </c:extLst>
        </c:ser>
        <c:ser>
          <c:idx val="1"/>
          <c:order val="1"/>
          <c:tx>
            <c:strRef>
              <c:f>egzamin!$A$3</c:f>
              <c:strCache>
                <c:ptCount val="1"/>
                <c:pt idx="0">
                  <c:v>Powiat</c:v>
                </c:pt>
              </c:strCache>
            </c:strRef>
          </c:tx>
          <c:spPr>
            <a:solidFill>
              <a:srgbClr val="C1824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j-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egzamin!$B$1:$D$1</c:f>
              <c:strCache>
                <c:ptCount val="3"/>
                <c:pt idx="0">
                  <c:v>matematyka</c:v>
                </c:pt>
                <c:pt idx="1">
                  <c:v>j.polski</c:v>
                </c:pt>
                <c:pt idx="2">
                  <c:v>j.angielski</c:v>
                </c:pt>
              </c:strCache>
            </c:strRef>
          </c:cat>
          <c:val>
            <c:numRef>
              <c:f>egzamin!$B$3:$D$3</c:f>
              <c:numCache>
                <c:formatCode>General</c:formatCode>
                <c:ptCount val="3"/>
                <c:pt idx="0">
                  <c:v>41.54</c:v>
                </c:pt>
                <c:pt idx="1">
                  <c:v>56.29</c:v>
                </c:pt>
                <c:pt idx="2">
                  <c:v>57.14</c:v>
                </c:pt>
              </c:numCache>
            </c:numRef>
          </c:val>
          <c:extLst>
            <c:ext xmlns:c16="http://schemas.microsoft.com/office/drawing/2014/chart" uri="{C3380CC4-5D6E-409C-BE32-E72D297353CC}">
              <c16:uniqueId val="{00000001-FB2B-4636-B573-961B77D7AA0A}"/>
            </c:ext>
          </c:extLst>
        </c:ser>
        <c:ser>
          <c:idx val="2"/>
          <c:order val="2"/>
          <c:tx>
            <c:strRef>
              <c:f>egzamin!$A$4</c:f>
              <c:strCache>
                <c:ptCount val="1"/>
                <c:pt idx="0">
                  <c:v>Województwo</c:v>
                </c:pt>
              </c:strCache>
            </c:strRef>
          </c:tx>
          <c:spPr>
            <a:solidFill>
              <a:srgbClr val="FBE4D5"/>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j-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egzamin!$B$1:$D$1</c:f>
              <c:strCache>
                <c:ptCount val="3"/>
                <c:pt idx="0">
                  <c:v>matematyka</c:v>
                </c:pt>
                <c:pt idx="1">
                  <c:v>j.polski</c:v>
                </c:pt>
                <c:pt idx="2">
                  <c:v>j.angielski</c:v>
                </c:pt>
              </c:strCache>
            </c:strRef>
          </c:cat>
          <c:val>
            <c:numRef>
              <c:f>egzamin!$B$4:$D$4</c:f>
              <c:numCache>
                <c:formatCode>General</c:formatCode>
                <c:ptCount val="3"/>
                <c:pt idx="0">
                  <c:v>48.57</c:v>
                </c:pt>
                <c:pt idx="1">
                  <c:v>57.48</c:v>
                </c:pt>
                <c:pt idx="2">
                  <c:v>64.38</c:v>
                </c:pt>
              </c:numCache>
            </c:numRef>
          </c:val>
          <c:extLst>
            <c:ext xmlns:c16="http://schemas.microsoft.com/office/drawing/2014/chart" uri="{C3380CC4-5D6E-409C-BE32-E72D297353CC}">
              <c16:uniqueId val="{00000002-FB2B-4636-B573-961B77D7AA0A}"/>
            </c:ext>
          </c:extLst>
        </c:ser>
        <c:dLbls>
          <c:dLblPos val="outEnd"/>
          <c:showLegendKey val="0"/>
          <c:showVal val="1"/>
          <c:showCatName val="0"/>
          <c:showSerName val="0"/>
          <c:showPercent val="0"/>
          <c:showBubbleSize val="0"/>
        </c:dLbls>
        <c:gapWidth val="219"/>
        <c:overlap val="-27"/>
        <c:axId val="651841936"/>
        <c:axId val="651834256"/>
      </c:barChart>
      <c:catAx>
        <c:axId val="6518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j-lt"/>
                <a:ea typeface="+mn-ea"/>
                <a:cs typeface="+mn-cs"/>
              </a:defRPr>
            </a:pPr>
            <a:endParaRPr lang="pl-PL"/>
          </a:p>
        </c:txPr>
        <c:crossAx val="651834256"/>
        <c:crosses val="autoZero"/>
        <c:auto val="1"/>
        <c:lblAlgn val="ctr"/>
        <c:lblOffset val="100"/>
        <c:noMultiLvlLbl val="0"/>
      </c:catAx>
      <c:valAx>
        <c:axId val="651834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j-lt"/>
                <a:ea typeface="+mn-ea"/>
                <a:cs typeface="+mn-cs"/>
              </a:defRPr>
            </a:pPr>
            <a:endParaRPr lang="pl-PL"/>
          </a:p>
        </c:txPr>
        <c:crossAx val="6518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j-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latin typeface="+mj-lt"/>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79554366148549"/>
          <c:y val="5.0561312457750834E-2"/>
          <c:w val="0.48437325694136635"/>
          <c:h val="0.94943868754224914"/>
        </c:manualLayout>
      </c:layout>
      <c:doughnutChart>
        <c:varyColors val="1"/>
        <c:ser>
          <c:idx val="0"/>
          <c:order val="0"/>
          <c:dPt>
            <c:idx val="0"/>
            <c:bubble3D val="0"/>
            <c:spPr>
              <a:solidFill>
                <a:srgbClr val="DD5741"/>
              </a:solidFill>
              <a:ln w="19050">
                <a:solidFill>
                  <a:schemeClr val="lt1"/>
                </a:solidFill>
              </a:ln>
              <a:effectLst/>
            </c:spPr>
            <c:extLst>
              <c:ext xmlns:c16="http://schemas.microsoft.com/office/drawing/2014/chart" uri="{C3380CC4-5D6E-409C-BE32-E72D297353CC}">
                <c16:uniqueId val="{00000001-1976-41AB-A910-F0D3D207801E}"/>
              </c:ext>
            </c:extLst>
          </c:dPt>
          <c:dPt>
            <c:idx val="1"/>
            <c:bubble3D val="0"/>
            <c:spPr>
              <a:solidFill>
                <a:srgbClr val="ED7D31"/>
              </a:solidFill>
              <a:ln w="19050">
                <a:solidFill>
                  <a:schemeClr val="lt1"/>
                </a:solidFill>
              </a:ln>
              <a:effectLst/>
            </c:spPr>
            <c:extLst>
              <c:ext xmlns:c16="http://schemas.microsoft.com/office/drawing/2014/chart" uri="{C3380CC4-5D6E-409C-BE32-E72D297353CC}">
                <c16:uniqueId val="{00000003-1976-41AB-A910-F0D3D207801E}"/>
              </c:ext>
            </c:extLst>
          </c:dPt>
          <c:dPt>
            <c:idx val="2"/>
            <c:bubble3D val="0"/>
            <c:spPr>
              <a:solidFill>
                <a:srgbClr val="F4B183"/>
              </a:solidFill>
              <a:ln w="19050">
                <a:solidFill>
                  <a:schemeClr val="lt1"/>
                </a:solidFill>
              </a:ln>
              <a:effectLst/>
            </c:spPr>
            <c:extLst>
              <c:ext xmlns:c16="http://schemas.microsoft.com/office/drawing/2014/chart" uri="{C3380CC4-5D6E-409C-BE32-E72D297353CC}">
                <c16:uniqueId val="{00000005-1976-41AB-A910-F0D3D207801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l-P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'wydatki GOPS'!$A$2:$A$4</c:f>
              <c:strCache>
                <c:ptCount val="3"/>
                <c:pt idx="0">
                  <c:v>budżet Gminy</c:v>
                </c:pt>
                <c:pt idx="1">
                  <c:v>dotacja celowa na dofinansowanie do zadań własnych Gminy</c:v>
                </c:pt>
                <c:pt idx="2">
                  <c:v>dotacja celowa na realizację zadań zleconych Gminie</c:v>
                </c:pt>
              </c:strCache>
            </c:strRef>
          </c:cat>
          <c:val>
            <c:numRef>
              <c:f>'wydatki GOPS'!$B$2:$B$4</c:f>
              <c:numCache>
                <c:formatCode>General</c:formatCode>
                <c:ptCount val="3"/>
                <c:pt idx="0">
                  <c:v>36</c:v>
                </c:pt>
                <c:pt idx="1">
                  <c:v>7</c:v>
                </c:pt>
                <c:pt idx="2">
                  <c:v>57</c:v>
                </c:pt>
              </c:numCache>
            </c:numRef>
          </c:val>
          <c:extLst>
            <c:ext xmlns:c16="http://schemas.microsoft.com/office/drawing/2014/chart" uri="{C3380CC4-5D6E-409C-BE32-E72D297353CC}">
              <c16:uniqueId val="{00000006-1976-41AB-A910-F0D3D207801E}"/>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2.3437941578710625E-2"/>
          <c:y val="0.14293817439486731"/>
          <c:w val="0.44928696412948382"/>
          <c:h val="0.852432195975503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259D10D-B011-4956-9A5D-0B9C98981A90}" type="datetimeFigureOut">
              <a:rPr lang="pl-PL" smtClean="0"/>
              <a:t>30.06.2025</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7784A76-CEAD-4C65-A3DB-3BE860D8E140}" type="slidenum">
              <a:rPr lang="pl-PL" smtClean="0"/>
              <a:t>‹#›</a:t>
            </a:fld>
            <a:endParaRPr lang="pl-PL"/>
          </a:p>
        </p:txBody>
      </p:sp>
    </p:spTree>
    <p:extLst>
      <p:ext uri="{BB962C8B-B14F-4D97-AF65-F5344CB8AC3E}">
        <p14:creationId xmlns:p14="http://schemas.microsoft.com/office/powerpoint/2010/main" val="80444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t>W 2018 roku odbyły się pierwsze wybory samorządowe podczas, których nastąpiła poważna zmiana – wydłużenie kadencji radnych i włodarzy. Zamiast dotychczasowych 4 lat będzie 5-letnia kadencja. Rozpoczynając kolejną kadencję myślę z optymizmem o czekających mnie obowiązkach, bo wiem, że praca na rzecz rozwoju Naszej gminy jest warta poświęcenia i zaangażowania.</a:t>
            </a:r>
          </a:p>
          <a:p>
            <a:pPr algn="just"/>
            <a:r>
              <a:rPr lang="pl-PL" dirty="0"/>
              <a:t>Myślę, że zmiany, jakie zaszły na przestrzeni ostatniego roku są efektem wytężonej pracy, które są zauważone i docenione przez naszych mieszkańców. To również zasługa pozyskanych środków zewnętrznych. Dzięki tym środkom udało nam się zrealizować kilka znaczących inwestycji. Pomimo wielu płatności za wykonane inwestycje sytuacja finansowa gminy jest bardzo dobra i stabilna.</a:t>
            </a:r>
          </a:p>
          <a:p>
            <a:pPr algn="just"/>
            <a:r>
              <a:rPr lang="pl-PL" dirty="0"/>
              <a:t>Dziękuję Radnym Gminy Łęka Opatowska, którzy przyczynili się do sukcesów osiągniętych w 2018 roku. Dziękuję również pracownikom Urzędu Gminy oraz jednostek organizacyjnych – dzięki Waszemu wsparciu jesteśmy co raz lepsi.</a:t>
            </a:r>
          </a:p>
          <a:p>
            <a:pPr algn="just"/>
            <a:r>
              <a:rPr lang="pl-PL" dirty="0"/>
              <a:t>Dziękuję wszystkim mieszkańcom, którzy byli i są zaangażowani w rozwój naszej gminy.</a:t>
            </a:r>
          </a:p>
          <a:p>
            <a:pPr algn="just"/>
            <a:r>
              <a:rPr lang="pl-PL" dirty="0"/>
              <a:t>Przed nami są nowe wyzwania, nowe plany na dalszą jeszcze cięższą pracę na rzecz Naszej Gminy!</a:t>
            </a:r>
          </a:p>
          <a:p>
            <a:pPr algn="just"/>
            <a:endParaRPr lang="pl-PL" dirty="0"/>
          </a:p>
          <a:p>
            <a:pPr algn="just"/>
            <a:r>
              <a:rPr lang="pl-PL" dirty="0"/>
              <a:t>Raport o stanie gminy za 2018 rok jest dokumentem, który w rzetelny i profesjonalny sposób prezentuje portret Naszej Gminy. Zachęcam zatem Państwa do poświęcenia chwili czasu na lekturę tego ciekawego opracowania.</a:t>
            </a:r>
          </a:p>
          <a:p>
            <a:endParaRPr lang="pl-PL" dirty="0"/>
          </a:p>
        </p:txBody>
      </p:sp>
      <p:sp>
        <p:nvSpPr>
          <p:cNvPr id="4" name="Symbol zastępczy numeru slajdu 3"/>
          <p:cNvSpPr>
            <a:spLocks noGrp="1"/>
          </p:cNvSpPr>
          <p:nvPr>
            <p:ph type="sldNum" sz="quarter" idx="5"/>
          </p:nvPr>
        </p:nvSpPr>
        <p:spPr/>
        <p:txBody>
          <a:bodyPr/>
          <a:lstStyle/>
          <a:p>
            <a:fld id="{67784A76-CEAD-4C65-A3DB-3BE860D8E140}" type="slidenum">
              <a:rPr lang="pl-PL" smtClean="0"/>
              <a:t>2</a:t>
            </a:fld>
            <a:endParaRPr lang="pl-PL"/>
          </a:p>
        </p:txBody>
      </p:sp>
    </p:spTree>
    <p:extLst>
      <p:ext uri="{BB962C8B-B14F-4D97-AF65-F5344CB8AC3E}">
        <p14:creationId xmlns:p14="http://schemas.microsoft.com/office/powerpoint/2010/main" val="138491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t>W 2018 roku odbyły się pierwsze wybory samorządowe podczas, których nastąpiła poważna zmiana – wydłużenie kadencji radnych i włodarzy. Zamiast dotychczasowych 4 lat będzie 5-letnia kadencja. Rozpoczynając kolejną kadencję myślę z optymizmem o czekających mnie obowiązkach, bo wiem, że praca na rzecz rozwoju Naszej gminy jest warta poświęcenia i zaangażowania.</a:t>
            </a:r>
          </a:p>
          <a:p>
            <a:pPr algn="just"/>
            <a:r>
              <a:rPr lang="pl-PL" dirty="0"/>
              <a:t>Myślę, że zmiany, jakie zaszły na przestrzeni ostatniego roku są efektem wytężonej pracy, które są zauważone i docenione przez naszych mieszkańców. To również zasługa pozyskanych środków zewnętrznych. Dzięki tym środkom udało nam się zrealizować kilka znaczących inwestycji. Pomimo wielu płatności za wykonane inwestycje sytuacja finansowa gminy jest bardzo dobra i stabilna.</a:t>
            </a:r>
          </a:p>
          <a:p>
            <a:pPr algn="just"/>
            <a:r>
              <a:rPr lang="pl-PL" dirty="0"/>
              <a:t>Dziękuję Radnym Gminy Łęka Opatowska, którzy przyczynili się do sukcesów osiągniętych w 2018 roku. Dziękuję również pracownikom Urzędu Gminy oraz jednostek organizacyjnych – dzięki Waszemu wsparciu jesteśmy co raz lepsi.</a:t>
            </a:r>
          </a:p>
          <a:p>
            <a:pPr algn="just"/>
            <a:r>
              <a:rPr lang="pl-PL" dirty="0"/>
              <a:t>Dziękuję wszystkim mieszkańcom, którzy byli i są zaangażowani w rozwój naszej gminy.</a:t>
            </a:r>
          </a:p>
          <a:p>
            <a:pPr algn="just"/>
            <a:r>
              <a:rPr lang="pl-PL" dirty="0"/>
              <a:t>Przed nami są nowe wyzwania, nowe plany na dalszą jeszcze cięższą pracę na rzecz Naszej Gminy!</a:t>
            </a:r>
          </a:p>
          <a:p>
            <a:pPr algn="just"/>
            <a:endParaRPr lang="pl-PL" dirty="0"/>
          </a:p>
          <a:p>
            <a:pPr algn="just"/>
            <a:r>
              <a:rPr lang="pl-PL" dirty="0"/>
              <a:t>Raport o stanie gminy za 2018 rok jest dokumentem, który w rzetelny i profesjonalny sposób prezentuje portret Naszej Gminy. Zachęcam zatem Państwa do poświęcenia chwili czasu na lekturę tego ciekawego opracowania.</a:t>
            </a:r>
          </a:p>
          <a:p>
            <a:endParaRPr lang="pl-PL" dirty="0"/>
          </a:p>
        </p:txBody>
      </p:sp>
      <p:sp>
        <p:nvSpPr>
          <p:cNvPr id="4" name="Symbol zastępczy numeru slajdu 3"/>
          <p:cNvSpPr>
            <a:spLocks noGrp="1"/>
          </p:cNvSpPr>
          <p:nvPr>
            <p:ph type="sldNum" sz="quarter" idx="5"/>
          </p:nvPr>
        </p:nvSpPr>
        <p:spPr/>
        <p:txBody>
          <a:bodyPr/>
          <a:lstStyle/>
          <a:p>
            <a:fld id="{67784A76-CEAD-4C65-A3DB-3BE860D8E140}" type="slidenum">
              <a:rPr lang="pl-PL" smtClean="0"/>
              <a:t>30</a:t>
            </a:fld>
            <a:endParaRPr lang="pl-PL"/>
          </a:p>
        </p:txBody>
      </p:sp>
    </p:spTree>
    <p:extLst>
      <p:ext uri="{BB962C8B-B14F-4D97-AF65-F5344CB8AC3E}">
        <p14:creationId xmlns:p14="http://schemas.microsoft.com/office/powerpoint/2010/main" val="1954970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B6F48F3-B766-4952-AE58-2D9565E38857}"/>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20543884-587C-4CDE-89FD-4B63DAEEE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9F140785-5701-4BB6-9977-E10BDB92FAE0}"/>
              </a:ext>
            </a:extLst>
          </p:cNvPr>
          <p:cNvSpPr>
            <a:spLocks noGrp="1"/>
          </p:cNvSpPr>
          <p:nvPr>
            <p:ph type="dt" sz="half" idx="10"/>
          </p:nvPr>
        </p:nvSpPr>
        <p:spPr/>
        <p:txBody>
          <a:bodyPr/>
          <a:lstStyle/>
          <a:p>
            <a:fld id="{6CC416A7-D7FD-4347-8DC7-1B504FA4F615}" type="datetime1">
              <a:rPr lang="pl-PL" smtClean="0"/>
              <a:t>30.06.2025</a:t>
            </a:fld>
            <a:endParaRPr lang="pl-PL"/>
          </a:p>
        </p:txBody>
      </p:sp>
      <p:sp>
        <p:nvSpPr>
          <p:cNvPr id="5" name="Symbol zastępczy stopki 4">
            <a:extLst>
              <a:ext uri="{FF2B5EF4-FFF2-40B4-BE49-F238E27FC236}">
                <a16:creationId xmlns:a16="http://schemas.microsoft.com/office/drawing/2014/main" id="{BABC9003-6070-4751-8D4A-FDD4830CC0EE}"/>
              </a:ext>
            </a:extLst>
          </p:cNvPr>
          <p:cNvSpPr>
            <a:spLocks noGrp="1"/>
          </p:cNvSpPr>
          <p:nvPr>
            <p:ph type="ftr" sz="quarter" idx="11"/>
          </p:nvPr>
        </p:nvSpPr>
        <p:spPr/>
        <p:txBody>
          <a:body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2FCF5C54-2A37-4295-8AF4-DF25CA555AEE}"/>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41853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F28F46-4B2E-4BF7-AEEF-4F8C8B4712F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A576C7AF-B7A4-4D57-89D9-EF7AAC7E1DBB}"/>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CA1FE1A-7195-47E7-B1AF-BD3DDAD72106}"/>
              </a:ext>
            </a:extLst>
          </p:cNvPr>
          <p:cNvSpPr>
            <a:spLocks noGrp="1"/>
          </p:cNvSpPr>
          <p:nvPr>
            <p:ph type="dt" sz="half" idx="10"/>
          </p:nvPr>
        </p:nvSpPr>
        <p:spPr/>
        <p:txBody>
          <a:bodyPr/>
          <a:lstStyle/>
          <a:p>
            <a:fld id="{C89EDC32-6028-481B-80C4-A1F373D19776}" type="datetime1">
              <a:rPr lang="pl-PL" smtClean="0"/>
              <a:t>30.06.2025</a:t>
            </a:fld>
            <a:endParaRPr lang="pl-PL"/>
          </a:p>
        </p:txBody>
      </p:sp>
      <p:sp>
        <p:nvSpPr>
          <p:cNvPr id="5" name="Symbol zastępczy stopki 4">
            <a:extLst>
              <a:ext uri="{FF2B5EF4-FFF2-40B4-BE49-F238E27FC236}">
                <a16:creationId xmlns:a16="http://schemas.microsoft.com/office/drawing/2014/main" id="{EEE055DD-AE90-4A3B-B4D0-7BCD2C2A7F19}"/>
              </a:ext>
            </a:extLst>
          </p:cNvPr>
          <p:cNvSpPr>
            <a:spLocks noGrp="1"/>
          </p:cNvSpPr>
          <p:nvPr>
            <p:ph type="ftr" sz="quarter" idx="11"/>
          </p:nvPr>
        </p:nvSpPr>
        <p:spPr/>
        <p:txBody>
          <a:body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B41A7DDB-47E6-470E-9255-A8EE2479D9BF}"/>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3654361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E50276A9-1D40-41F5-B872-63B50B6AFE24}"/>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CA89FEC4-74AF-4E3A-94D0-F3EA1186F390}"/>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CDA22FB-87D5-40ED-B7C6-964F06E759B4}"/>
              </a:ext>
            </a:extLst>
          </p:cNvPr>
          <p:cNvSpPr>
            <a:spLocks noGrp="1"/>
          </p:cNvSpPr>
          <p:nvPr>
            <p:ph type="dt" sz="half" idx="10"/>
          </p:nvPr>
        </p:nvSpPr>
        <p:spPr/>
        <p:txBody>
          <a:bodyPr/>
          <a:lstStyle/>
          <a:p>
            <a:fld id="{3893DF06-E3E2-453C-B1DA-9CBBF2129833}" type="datetime1">
              <a:rPr lang="pl-PL" smtClean="0"/>
              <a:t>30.06.2025</a:t>
            </a:fld>
            <a:endParaRPr lang="pl-PL"/>
          </a:p>
        </p:txBody>
      </p:sp>
      <p:sp>
        <p:nvSpPr>
          <p:cNvPr id="5" name="Symbol zastępczy stopki 4">
            <a:extLst>
              <a:ext uri="{FF2B5EF4-FFF2-40B4-BE49-F238E27FC236}">
                <a16:creationId xmlns:a16="http://schemas.microsoft.com/office/drawing/2014/main" id="{7189333A-5445-47CE-910B-0370DC0A0C64}"/>
              </a:ext>
            </a:extLst>
          </p:cNvPr>
          <p:cNvSpPr>
            <a:spLocks noGrp="1"/>
          </p:cNvSpPr>
          <p:nvPr>
            <p:ph type="ftr" sz="quarter" idx="11"/>
          </p:nvPr>
        </p:nvSpPr>
        <p:spPr/>
        <p:txBody>
          <a:body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6EE3398C-A7D7-49B5-B94B-B38040350297}"/>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2017897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2D74FA-6CDF-4512-BB26-CA7796FAD9B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11FD053E-E9A5-400C-940D-56B7A694A7F9}"/>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4941397-7DF2-4BAA-BA26-C765EF46520E}"/>
              </a:ext>
            </a:extLst>
          </p:cNvPr>
          <p:cNvSpPr>
            <a:spLocks noGrp="1"/>
          </p:cNvSpPr>
          <p:nvPr>
            <p:ph type="dt" sz="half" idx="10"/>
          </p:nvPr>
        </p:nvSpPr>
        <p:spPr/>
        <p:txBody>
          <a:bodyPr/>
          <a:lstStyle/>
          <a:p>
            <a:fld id="{E207EC8C-64D3-42A1-9B84-C632F47F56D2}" type="datetime1">
              <a:rPr lang="pl-PL" smtClean="0"/>
              <a:t>30.06.2025</a:t>
            </a:fld>
            <a:endParaRPr lang="pl-PL"/>
          </a:p>
        </p:txBody>
      </p:sp>
      <p:sp>
        <p:nvSpPr>
          <p:cNvPr id="5" name="Symbol zastępczy stopki 4">
            <a:extLst>
              <a:ext uri="{FF2B5EF4-FFF2-40B4-BE49-F238E27FC236}">
                <a16:creationId xmlns:a16="http://schemas.microsoft.com/office/drawing/2014/main" id="{FC3BB75C-AE5D-4C12-89AB-52F052232FB1}"/>
              </a:ext>
            </a:extLst>
          </p:cNvPr>
          <p:cNvSpPr>
            <a:spLocks noGrp="1"/>
          </p:cNvSpPr>
          <p:nvPr>
            <p:ph type="ftr" sz="quarter" idx="11"/>
          </p:nvPr>
        </p:nvSpPr>
        <p:spPr/>
        <p:txBody>
          <a:body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4AFFA157-EC4C-4FB3-9056-4382F3F89274}"/>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277846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8F1EF4-DA14-4581-A352-7E66F7B59BE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D05798B5-DEF7-49AB-AD95-2D2798FE4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817670F0-409B-4382-94D4-154AC68A4B73}"/>
              </a:ext>
            </a:extLst>
          </p:cNvPr>
          <p:cNvSpPr>
            <a:spLocks noGrp="1"/>
          </p:cNvSpPr>
          <p:nvPr>
            <p:ph type="dt" sz="half" idx="10"/>
          </p:nvPr>
        </p:nvSpPr>
        <p:spPr/>
        <p:txBody>
          <a:bodyPr/>
          <a:lstStyle/>
          <a:p>
            <a:fld id="{1AED587D-6765-4246-90F0-565E575E42DD}" type="datetime1">
              <a:rPr lang="pl-PL" smtClean="0"/>
              <a:t>30.06.2025</a:t>
            </a:fld>
            <a:endParaRPr lang="pl-PL"/>
          </a:p>
        </p:txBody>
      </p:sp>
      <p:sp>
        <p:nvSpPr>
          <p:cNvPr id="5" name="Symbol zastępczy stopki 4">
            <a:extLst>
              <a:ext uri="{FF2B5EF4-FFF2-40B4-BE49-F238E27FC236}">
                <a16:creationId xmlns:a16="http://schemas.microsoft.com/office/drawing/2014/main" id="{A694C7F0-F4E7-4A12-BF0B-BC44B5EB245A}"/>
              </a:ext>
            </a:extLst>
          </p:cNvPr>
          <p:cNvSpPr>
            <a:spLocks noGrp="1"/>
          </p:cNvSpPr>
          <p:nvPr>
            <p:ph type="ftr" sz="quarter" idx="11"/>
          </p:nvPr>
        </p:nvSpPr>
        <p:spPr/>
        <p:txBody>
          <a:body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BE66C007-E7A9-4479-A746-992468075772}"/>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43500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E37DDB-702A-4B09-B648-7C7791ED175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F7E17A2-5129-49C6-9E29-D213FB60B310}"/>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B23170EF-9417-4D68-B651-7EBE44AB2D68}"/>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A72868B7-38A8-488A-840F-3147C5397705}"/>
              </a:ext>
            </a:extLst>
          </p:cNvPr>
          <p:cNvSpPr>
            <a:spLocks noGrp="1"/>
          </p:cNvSpPr>
          <p:nvPr>
            <p:ph type="dt" sz="half" idx="10"/>
          </p:nvPr>
        </p:nvSpPr>
        <p:spPr/>
        <p:txBody>
          <a:bodyPr/>
          <a:lstStyle/>
          <a:p>
            <a:fld id="{5470FFF1-CB37-4931-8C95-9B14AA7976F0}" type="datetime1">
              <a:rPr lang="pl-PL" smtClean="0"/>
              <a:t>30.06.2025</a:t>
            </a:fld>
            <a:endParaRPr lang="pl-PL"/>
          </a:p>
        </p:txBody>
      </p:sp>
      <p:sp>
        <p:nvSpPr>
          <p:cNvPr id="6" name="Symbol zastępczy stopki 5">
            <a:extLst>
              <a:ext uri="{FF2B5EF4-FFF2-40B4-BE49-F238E27FC236}">
                <a16:creationId xmlns:a16="http://schemas.microsoft.com/office/drawing/2014/main" id="{CDD1197D-FFB6-40C7-96E5-0BEB2F1AF6EA}"/>
              </a:ext>
            </a:extLst>
          </p:cNvPr>
          <p:cNvSpPr>
            <a:spLocks noGrp="1"/>
          </p:cNvSpPr>
          <p:nvPr>
            <p:ph type="ftr" sz="quarter" idx="11"/>
          </p:nvPr>
        </p:nvSpPr>
        <p:spPr/>
        <p:txBody>
          <a:bodyPr/>
          <a:lstStyle/>
          <a:p>
            <a:r>
              <a:rPr lang="pl-PL"/>
              <a:t>Raport o stanie Gminy Łęka Opatowska za 2018 r. </a:t>
            </a:r>
          </a:p>
        </p:txBody>
      </p:sp>
      <p:sp>
        <p:nvSpPr>
          <p:cNvPr id="7" name="Symbol zastępczy numeru slajdu 6">
            <a:extLst>
              <a:ext uri="{FF2B5EF4-FFF2-40B4-BE49-F238E27FC236}">
                <a16:creationId xmlns:a16="http://schemas.microsoft.com/office/drawing/2014/main" id="{4C2697DD-08FB-4F14-8DE3-B2F0A02D8A67}"/>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1166829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6FFF1C-E8E4-4E61-8F95-26719C570937}"/>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21860541-2ADF-4C53-91C7-3504019AD5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969D4D9F-E535-41E5-8039-F2DFBCD8D6D7}"/>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8E1D8E70-4848-4A8B-92C7-7FA8D1FB38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2FE8ED15-4D3D-4300-B5C9-E3C09CF29155}"/>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80F9EE21-8FE6-4DDB-B090-E48B0ED61FE7}"/>
              </a:ext>
            </a:extLst>
          </p:cNvPr>
          <p:cNvSpPr>
            <a:spLocks noGrp="1"/>
          </p:cNvSpPr>
          <p:nvPr>
            <p:ph type="dt" sz="half" idx="10"/>
          </p:nvPr>
        </p:nvSpPr>
        <p:spPr/>
        <p:txBody>
          <a:bodyPr/>
          <a:lstStyle/>
          <a:p>
            <a:fld id="{66E2CDCF-BF15-4ECC-9060-2C5F805B1B92}" type="datetime1">
              <a:rPr lang="pl-PL" smtClean="0"/>
              <a:t>30.06.2025</a:t>
            </a:fld>
            <a:endParaRPr lang="pl-PL"/>
          </a:p>
        </p:txBody>
      </p:sp>
      <p:sp>
        <p:nvSpPr>
          <p:cNvPr id="8" name="Symbol zastępczy stopki 7">
            <a:extLst>
              <a:ext uri="{FF2B5EF4-FFF2-40B4-BE49-F238E27FC236}">
                <a16:creationId xmlns:a16="http://schemas.microsoft.com/office/drawing/2014/main" id="{F318DE54-2254-4AB4-857A-AF96A6D06FEE}"/>
              </a:ext>
            </a:extLst>
          </p:cNvPr>
          <p:cNvSpPr>
            <a:spLocks noGrp="1"/>
          </p:cNvSpPr>
          <p:nvPr>
            <p:ph type="ftr" sz="quarter" idx="11"/>
          </p:nvPr>
        </p:nvSpPr>
        <p:spPr/>
        <p:txBody>
          <a:bodyPr/>
          <a:lstStyle/>
          <a:p>
            <a:r>
              <a:rPr lang="pl-PL"/>
              <a:t>Raport o stanie Gminy Łęka Opatowska za 2018 r. </a:t>
            </a:r>
          </a:p>
        </p:txBody>
      </p:sp>
      <p:sp>
        <p:nvSpPr>
          <p:cNvPr id="9" name="Symbol zastępczy numeru slajdu 8">
            <a:extLst>
              <a:ext uri="{FF2B5EF4-FFF2-40B4-BE49-F238E27FC236}">
                <a16:creationId xmlns:a16="http://schemas.microsoft.com/office/drawing/2014/main" id="{70AA7D52-FC7C-4C73-9750-CC3C0AA90125}"/>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216710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EB4464-6C71-4A8A-9EAF-517603646B88}"/>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07FF6669-395E-4D28-A4A5-F9F1FE4D5105}"/>
              </a:ext>
            </a:extLst>
          </p:cNvPr>
          <p:cNvSpPr>
            <a:spLocks noGrp="1"/>
          </p:cNvSpPr>
          <p:nvPr>
            <p:ph type="dt" sz="half" idx="10"/>
          </p:nvPr>
        </p:nvSpPr>
        <p:spPr/>
        <p:txBody>
          <a:bodyPr/>
          <a:lstStyle/>
          <a:p>
            <a:fld id="{12B95E72-DFF2-4A9D-9F9E-6C53012EEB9B}" type="datetime1">
              <a:rPr lang="pl-PL" smtClean="0"/>
              <a:t>30.06.2025</a:t>
            </a:fld>
            <a:endParaRPr lang="pl-PL"/>
          </a:p>
        </p:txBody>
      </p:sp>
      <p:sp>
        <p:nvSpPr>
          <p:cNvPr id="4" name="Symbol zastępczy stopki 3">
            <a:extLst>
              <a:ext uri="{FF2B5EF4-FFF2-40B4-BE49-F238E27FC236}">
                <a16:creationId xmlns:a16="http://schemas.microsoft.com/office/drawing/2014/main" id="{E95A40F7-8333-47A0-AA1E-70D23B564532}"/>
              </a:ext>
            </a:extLst>
          </p:cNvPr>
          <p:cNvSpPr>
            <a:spLocks noGrp="1"/>
          </p:cNvSpPr>
          <p:nvPr>
            <p:ph type="ftr" sz="quarter" idx="11"/>
          </p:nvPr>
        </p:nvSpPr>
        <p:spPr/>
        <p:txBody>
          <a:bodyPr/>
          <a:lstStyle/>
          <a:p>
            <a:r>
              <a:rPr lang="pl-PL"/>
              <a:t>Raport o stanie Gminy Łęka Opatowska za 2018 r. </a:t>
            </a:r>
          </a:p>
        </p:txBody>
      </p:sp>
      <p:sp>
        <p:nvSpPr>
          <p:cNvPr id="5" name="Symbol zastępczy numeru slajdu 4">
            <a:extLst>
              <a:ext uri="{FF2B5EF4-FFF2-40B4-BE49-F238E27FC236}">
                <a16:creationId xmlns:a16="http://schemas.microsoft.com/office/drawing/2014/main" id="{CAC8ACDD-0B98-4A6A-AF49-9816AAA41697}"/>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4247145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769192A-06A1-40A6-B07C-C9FEE85459EC}"/>
              </a:ext>
            </a:extLst>
          </p:cNvPr>
          <p:cNvSpPr>
            <a:spLocks noGrp="1"/>
          </p:cNvSpPr>
          <p:nvPr>
            <p:ph type="dt" sz="half" idx="10"/>
          </p:nvPr>
        </p:nvSpPr>
        <p:spPr/>
        <p:txBody>
          <a:bodyPr/>
          <a:lstStyle/>
          <a:p>
            <a:fld id="{8B88DCC9-D160-4E0E-B875-6E004A6F49AE}" type="datetime1">
              <a:rPr lang="pl-PL" smtClean="0"/>
              <a:t>30.06.2025</a:t>
            </a:fld>
            <a:endParaRPr lang="pl-PL"/>
          </a:p>
        </p:txBody>
      </p:sp>
      <p:sp>
        <p:nvSpPr>
          <p:cNvPr id="3" name="Symbol zastępczy stopki 2">
            <a:extLst>
              <a:ext uri="{FF2B5EF4-FFF2-40B4-BE49-F238E27FC236}">
                <a16:creationId xmlns:a16="http://schemas.microsoft.com/office/drawing/2014/main" id="{CFA62F25-371F-42E3-B12A-57E2E483C8C5}"/>
              </a:ext>
            </a:extLst>
          </p:cNvPr>
          <p:cNvSpPr>
            <a:spLocks noGrp="1"/>
          </p:cNvSpPr>
          <p:nvPr>
            <p:ph type="ftr" sz="quarter" idx="11"/>
          </p:nvPr>
        </p:nvSpPr>
        <p:spPr/>
        <p:txBody>
          <a:bodyPr/>
          <a:lstStyle/>
          <a:p>
            <a:r>
              <a:rPr lang="pl-PL"/>
              <a:t>Raport o stanie Gminy Łęka Opatowska za 2018 r. </a:t>
            </a:r>
          </a:p>
        </p:txBody>
      </p:sp>
      <p:sp>
        <p:nvSpPr>
          <p:cNvPr id="4" name="Symbol zastępczy numeru slajdu 3">
            <a:extLst>
              <a:ext uri="{FF2B5EF4-FFF2-40B4-BE49-F238E27FC236}">
                <a16:creationId xmlns:a16="http://schemas.microsoft.com/office/drawing/2014/main" id="{B444F05B-7DFD-48C7-932D-694F93CAB3E3}"/>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1233286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DD50D26-BD67-4CCE-BF4A-A79F7304AE2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C70B0C0E-4028-4BBB-A00F-54307B0E8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2F856CBB-1422-4686-8D82-00A608602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5034D056-C3C8-4F2E-A82B-9306C12E3692}"/>
              </a:ext>
            </a:extLst>
          </p:cNvPr>
          <p:cNvSpPr>
            <a:spLocks noGrp="1"/>
          </p:cNvSpPr>
          <p:nvPr>
            <p:ph type="dt" sz="half" idx="10"/>
          </p:nvPr>
        </p:nvSpPr>
        <p:spPr/>
        <p:txBody>
          <a:bodyPr/>
          <a:lstStyle/>
          <a:p>
            <a:fld id="{7FA32833-84A5-40E4-950C-D36BF3821303}" type="datetime1">
              <a:rPr lang="pl-PL" smtClean="0"/>
              <a:t>30.06.2025</a:t>
            </a:fld>
            <a:endParaRPr lang="pl-PL"/>
          </a:p>
        </p:txBody>
      </p:sp>
      <p:sp>
        <p:nvSpPr>
          <p:cNvPr id="6" name="Symbol zastępczy stopki 5">
            <a:extLst>
              <a:ext uri="{FF2B5EF4-FFF2-40B4-BE49-F238E27FC236}">
                <a16:creationId xmlns:a16="http://schemas.microsoft.com/office/drawing/2014/main" id="{F130E62C-4FFA-4004-A070-93F1CCCC9DDB}"/>
              </a:ext>
            </a:extLst>
          </p:cNvPr>
          <p:cNvSpPr>
            <a:spLocks noGrp="1"/>
          </p:cNvSpPr>
          <p:nvPr>
            <p:ph type="ftr" sz="quarter" idx="11"/>
          </p:nvPr>
        </p:nvSpPr>
        <p:spPr/>
        <p:txBody>
          <a:bodyPr/>
          <a:lstStyle/>
          <a:p>
            <a:r>
              <a:rPr lang="pl-PL"/>
              <a:t>Raport o stanie Gminy Łęka Opatowska za 2018 r. </a:t>
            </a:r>
          </a:p>
        </p:txBody>
      </p:sp>
      <p:sp>
        <p:nvSpPr>
          <p:cNvPr id="7" name="Symbol zastępczy numeru slajdu 6">
            <a:extLst>
              <a:ext uri="{FF2B5EF4-FFF2-40B4-BE49-F238E27FC236}">
                <a16:creationId xmlns:a16="http://schemas.microsoft.com/office/drawing/2014/main" id="{0F49E127-4948-4AB5-A47D-FD0AEABD9B7F}"/>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2057532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414B53-8931-4FE1-85A3-1C362C80E33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5035F220-A137-4C42-A36F-D6579D9C18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54073412-9B49-46AF-AEBB-33E5644C9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EE280913-15B5-4722-822F-49194966B8A4}"/>
              </a:ext>
            </a:extLst>
          </p:cNvPr>
          <p:cNvSpPr>
            <a:spLocks noGrp="1"/>
          </p:cNvSpPr>
          <p:nvPr>
            <p:ph type="dt" sz="half" idx="10"/>
          </p:nvPr>
        </p:nvSpPr>
        <p:spPr/>
        <p:txBody>
          <a:bodyPr/>
          <a:lstStyle/>
          <a:p>
            <a:fld id="{1E5299DF-35ED-42A6-83CD-88437102D49F}" type="datetime1">
              <a:rPr lang="pl-PL" smtClean="0"/>
              <a:t>30.06.2025</a:t>
            </a:fld>
            <a:endParaRPr lang="pl-PL"/>
          </a:p>
        </p:txBody>
      </p:sp>
      <p:sp>
        <p:nvSpPr>
          <p:cNvPr id="6" name="Symbol zastępczy stopki 5">
            <a:extLst>
              <a:ext uri="{FF2B5EF4-FFF2-40B4-BE49-F238E27FC236}">
                <a16:creationId xmlns:a16="http://schemas.microsoft.com/office/drawing/2014/main" id="{F4674A2B-7BE4-433E-80BE-EA240B5F89ED}"/>
              </a:ext>
            </a:extLst>
          </p:cNvPr>
          <p:cNvSpPr>
            <a:spLocks noGrp="1"/>
          </p:cNvSpPr>
          <p:nvPr>
            <p:ph type="ftr" sz="quarter" idx="11"/>
          </p:nvPr>
        </p:nvSpPr>
        <p:spPr/>
        <p:txBody>
          <a:bodyPr/>
          <a:lstStyle/>
          <a:p>
            <a:r>
              <a:rPr lang="pl-PL"/>
              <a:t>Raport o stanie Gminy Łęka Opatowska za 2018 r. </a:t>
            </a:r>
          </a:p>
        </p:txBody>
      </p:sp>
      <p:sp>
        <p:nvSpPr>
          <p:cNvPr id="7" name="Symbol zastępczy numeru slajdu 6">
            <a:extLst>
              <a:ext uri="{FF2B5EF4-FFF2-40B4-BE49-F238E27FC236}">
                <a16:creationId xmlns:a16="http://schemas.microsoft.com/office/drawing/2014/main" id="{5DA192D7-CBEB-4BA9-83A3-27F377EFDEF1}"/>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377756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43E4CE7B-B6B1-419F-A84C-8DF378D157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0C4AAC8B-7F29-43DE-9671-94713760BE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CB5D60E-97E3-4408-AEAF-ABB1D0D320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5BD72-A537-4930-A85E-F6C50C6BF263}" type="datetime1">
              <a:rPr lang="pl-PL" smtClean="0"/>
              <a:t>30.06.2025</a:t>
            </a:fld>
            <a:endParaRPr lang="pl-PL"/>
          </a:p>
        </p:txBody>
      </p:sp>
      <p:sp>
        <p:nvSpPr>
          <p:cNvPr id="5" name="Symbol zastępczy stopki 4">
            <a:extLst>
              <a:ext uri="{FF2B5EF4-FFF2-40B4-BE49-F238E27FC236}">
                <a16:creationId xmlns:a16="http://schemas.microsoft.com/office/drawing/2014/main" id="{FE47E333-9906-47F5-B75E-E21CFDD30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38429D2C-CB73-4E8E-AD60-D3E8BD9EAF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9D6D5-491A-4780-B0E1-2B54AC9D1AD8}" type="slidenum">
              <a:rPr lang="pl-PL" smtClean="0"/>
              <a:t>‹#›</a:t>
            </a:fld>
            <a:endParaRPr lang="pl-PL"/>
          </a:p>
        </p:txBody>
      </p:sp>
    </p:spTree>
    <p:extLst>
      <p:ext uri="{BB962C8B-B14F-4D97-AF65-F5344CB8AC3E}">
        <p14:creationId xmlns:p14="http://schemas.microsoft.com/office/powerpoint/2010/main" val="4078654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59.jp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sv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jp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a:extLst>
              <a:ext uri="{FF2B5EF4-FFF2-40B4-BE49-F238E27FC236}">
                <a16:creationId xmlns:a16="http://schemas.microsoft.com/office/drawing/2014/main" id="{35970D0F-31BA-5950-335E-3927BF2E51AB}"/>
              </a:ext>
            </a:extLst>
          </p:cNvPr>
          <p:cNvPicPr>
            <a:picLocks noChangeAspect="1"/>
          </p:cNvPicPr>
          <p:nvPr/>
        </p:nvPicPr>
        <p:blipFill rotWithShape="1">
          <a:blip r:embed="rId2"/>
          <a:srcRect l="-36026" r="17659"/>
          <a:stretch/>
        </p:blipFill>
        <p:spPr>
          <a:xfrm>
            <a:off x="1368684" y="10"/>
            <a:ext cx="10823316"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Prostokąt 5">
            <a:extLst>
              <a:ext uri="{FF2B5EF4-FFF2-40B4-BE49-F238E27FC236}">
                <a16:creationId xmlns:a16="http://schemas.microsoft.com/office/drawing/2014/main" id="{B6916555-F6D3-1BB3-C382-3536D7BD6A8F}"/>
              </a:ext>
            </a:extLst>
          </p:cNvPr>
          <p:cNvSpPr/>
          <p:nvPr/>
        </p:nvSpPr>
        <p:spPr>
          <a:xfrm>
            <a:off x="-3048" y="5995358"/>
            <a:ext cx="8600165" cy="72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8FC8EBF4-026C-6C9E-485B-F84006874B78}"/>
              </a:ext>
            </a:extLst>
          </p:cNvPr>
          <p:cNvSpPr/>
          <p:nvPr/>
        </p:nvSpPr>
        <p:spPr>
          <a:xfrm rot="5400000">
            <a:off x="5696544" y="3170795"/>
            <a:ext cx="5724733" cy="7256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3" name="Obraz 12">
            <a:extLst>
              <a:ext uri="{FF2B5EF4-FFF2-40B4-BE49-F238E27FC236}">
                <a16:creationId xmlns:a16="http://schemas.microsoft.com/office/drawing/2014/main" id="{8AC815B2-B610-509E-C90E-E1E9F24A33B4}"/>
              </a:ext>
            </a:extLst>
          </p:cNvPr>
          <p:cNvPicPr>
            <a:picLocks noChangeAspect="1"/>
          </p:cNvPicPr>
          <p:nvPr/>
        </p:nvPicPr>
        <p:blipFill>
          <a:blip r:embed="rId3"/>
          <a:srcRect r="3288"/>
          <a:stretch/>
        </p:blipFill>
        <p:spPr>
          <a:xfrm>
            <a:off x="0" y="2307415"/>
            <a:ext cx="4485736" cy="1799325"/>
          </a:xfrm>
          <a:prstGeom prst="rect">
            <a:avLst/>
          </a:prstGeom>
        </p:spPr>
      </p:pic>
      <p:pic>
        <p:nvPicPr>
          <p:cNvPr id="17" name="Obraz 16" descr="Obraz zawierający clipart, rysowanie, ilustracja&#10;&#10;Zawartość wygenerowana przez sztuczną inteligencję może być niepoprawna.">
            <a:extLst>
              <a:ext uri="{FF2B5EF4-FFF2-40B4-BE49-F238E27FC236}">
                <a16:creationId xmlns:a16="http://schemas.microsoft.com/office/drawing/2014/main" id="{B336183A-D08A-BFE8-704B-A0E92A86E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90" y="368384"/>
            <a:ext cx="1194920" cy="1463167"/>
          </a:xfrm>
          <a:prstGeom prst="rect">
            <a:avLst/>
          </a:prstGeom>
        </p:spPr>
      </p:pic>
      <p:sp>
        <p:nvSpPr>
          <p:cNvPr id="18" name="Prostokąt 17">
            <a:extLst>
              <a:ext uri="{FF2B5EF4-FFF2-40B4-BE49-F238E27FC236}">
                <a16:creationId xmlns:a16="http://schemas.microsoft.com/office/drawing/2014/main" id="{6994624D-CE86-FFB7-D40F-1AB83D36BA23}"/>
              </a:ext>
            </a:extLst>
          </p:cNvPr>
          <p:cNvSpPr/>
          <p:nvPr/>
        </p:nvSpPr>
        <p:spPr>
          <a:xfrm>
            <a:off x="2872383" y="332102"/>
            <a:ext cx="5724733" cy="7256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 name="Prostokąt 18">
            <a:extLst>
              <a:ext uri="{FF2B5EF4-FFF2-40B4-BE49-F238E27FC236}">
                <a16:creationId xmlns:a16="http://schemas.microsoft.com/office/drawing/2014/main" id="{FCDF58DF-8129-65CA-CBDD-1FD3C90538AF}"/>
              </a:ext>
            </a:extLst>
          </p:cNvPr>
          <p:cNvSpPr/>
          <p:nvPr/>
        </p:nvSpPr>
        <p:spPr>
          <a:xfrm rot="5400000">
            <a:off x="2185616" y="1015821"/>
            <a:ext cx="1440000" cy="7256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1" name="Obraz 20">
            <a:extLst>
              <a:ext uri="{FF2B5EF4-FFF2-40B4-BE49-F238E27FC236}">
                <a16:creationId xmlns:a16="http://schemas.microsoft.com/office/drawing/2014/main" id="{CC7CBDFA-8012-7CBD-C40E-4D55118BBB8D}"/>
              </a:ext>
            </a:extLst>
          </p:cNvPr>
          <p:cNvPicPr>
            <a:picLocks noChangeAspect="1"/>
          </p:cNvPicPr>
          <p:nvPr/>
        </p:nvPicPr>
        <p:blipFill>
          <a:blip r:embed="rId5"/>
          <a:srcRect l="6388" t="3807" r="4227"/>
          <a:stretch/>
        </p:blipFill>
        <p:spPr>
          <a:xfrm>
            <a:off x="-3048" y="4079508"/>
            <a:ext cx="3374402" cy="944309"/>
          </a:xfrm>
          <a:prstGeom prst="rect">
            <a:avLst/>
          </a:prstGeom>
        </p:spPr>
      </p:pic>
    </p:spTree>
    <p:extLst>
      <p:ext uri="{BB962C8B-B14F-4D97-AF65-F5344CB8AC3E}">
        <p14:creationId xmlns:p14="http://schemas.microsoft.com/office/powerpoint/2010/main" val="1335821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4B15DE-0C7F-F77C-4163-7DBBA55F827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4C0AED-8875-D839-C3C0-E53963C5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a:extLst>
              <a:ext uri="{FF2B5EF4-FFF2-40B4-BE49-F238E27FC236}">
                <a16:creationId xmlns:a16="http://schemas.microsoft.com/office/drawing/2014/main" id="{1202FE70-0CBA-3D2D-BA0D-10AFC76DB271}"/>
              </a:ext>
            </a:extLst>
          </p:cNvPr>
          <p:cNvPicPr/>
          <p:nvPr/>
        </p:nvPicPr>
        <p:blipFill rotWithShape="1">
          <a:blip r:embed="rId2" cstate="screen">
            <a:alphaModFix amt="20000"/>
            <a:extLst>
              <a:ext uri="{28A0092B-C50C-407E-A947-70E740481C1C}">
                <a14:useLocalDpi xmlns:a14="http://schemas.microsoft.com/office/drawing/2010/main"/>
              </a:ext>
            </a:extLst>
          </a:blip>
          <a:srcRect t="39696" r="1" b="22716"/>
          <a:stretch>
            <a:fillRect/>
          </a:stretch>
        </p:blipFill>
        <p:spPr bwMode="auto">
          <a:xfrm>
            <a:off x="2522356" y="10"/>
            <a:ext cx="9669642" cy="6857990"/>
          </a:xfrm>
          <a:prstGeom prst="rect">
            <a:avLst/>
          </a:prstGeom>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34F0DEC2-B603-7B14-C397-8F7C2C253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rostokąt 8">
            <a:extLst>
              <a:ext uri="{FF2B5EF4-FFF2-40B4-BE49-F238E27FC236}">
                <a16:creationId xmlns:a16="http://schemas.microsoft.com/office/drawing/2014/main" id="{62A87616-CD14-FFAA-49D4-427638F10762}"/>
              </a:ext>
            </a:extLst>
          </p:cNvPr>
          <p:cNvSpPr/>
          <p:nvPr/>
        </p:nvSpPr>
        <p:spPr>
          <a:xfrm>
            <a:off x="248817" y="231767"/>
            <a:ext cx="11694365" cy="6394465"/>
          </a:xfrm>
          <a:prstGeom prst="rect">
            <a:avLst/>
          </a:prstGeom>
          <a:noFill/>
          <a:ln w="254000">
            <a:solidFill>
              <a:srgbClr val="323E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0EDC8BD3-AFFA-ACEA-4E42-4F7A3566D05F}"/>
              </a:ext>
            </a:extLst>
          </p:cNvPr>
          <p:cNvSpPr txBox="1"/>
          <p:nvPr/>
        </p:nvSpPr>
        <p:spPr>
          <a:xfrm>
            <a:off x="635293" y="1741794"/>
            <a:ext cx="7630401" cy="2957861"/>
          </a:xfrm>
          <a:prstGeom prst="rect">
            <a:avLst/>
          </a:prstGeom>
          <a:noFill/>
        </p:spPr>
        <p:txBody>
          <a:bodyPr wrap="square">
            <a:spAutoFit/>
          </a:bodyPr>
          <a:lstStyle/>
          <a:p>
            <a:pPr algn="just">
              <a:lnSpc>
                <a:spcPct val="150000"/>
              </a:lnSpc>
            </a:pPr>
            <a:r>
              <a:rPr lang="pl-PL" dirty="0">
                <a:effectLst/>
                <a:latin typeface="+mj-lt"/>
                <a:ea typeface="Times New Roman" panose="02020603050405020304" pitchFamily="18" charset="0"/>
              </a:rPr>
              <a:t>W 2024 r. przeprowadzono 14 postępowań o udzielenie zamówienia publicznego w trybie podstawowym na podstawie art. 275, w tym 9 na roboty budowlane, 2 na dostawy (w tym jedno z podziałem na 2 części) oraz 2 na usługi (w tym jedno z podziałem na 3 części). W ramach zamówień z wolnej ręki przeprowadzono 1 postępowanie w zakresie usług.</a:t>
            </a:r>
          </a:p>
          <a:p>
            <a:pPr algn="just">
              <a:lnSpc>
                <a:spcPct val="150000"/>
              </a:lnSpc>
            </a:pPr>
            <a:endParaRPr lang="pl-PL" dirty="0">
              <a:effectLst/>
              <a:latin typeface="+mj-lt"/>
              <a:ea typeface="Times New Roman" panose="02020603050405020304" pitchFamily="18" charset="0"/>
            </a:endParaRPr>
          </a:p>
          <a:p>
            <a:pPr algn="just">
              <a:lnSpc>
                <a:spcPct val="150000"/>
              </a:lnSpc>
            </a:pPr>
            <a:endParaRPr lang="pl-PL" dirty="0">
              <a:effectLst/>
              <a:latin typeface="+mj-lt"/>
              <a:ea typeface="Times New Roman" panose="02020603050405020304" pitchFamily="18" charset="0"/>
            </a:endParaRPr>
          </a:p>
        </p:txBody>
      </p:sp>
      <p:sp>
        <p:nvSpPr>
          <p:cNvPr id="4" name="Tytuł 1">
            <a:extLst>
              <a:ext uri="{FF2B5EF4-FFF2-40B4-BE49-F238E27FC236}">
                <a16:creationId xmlns:a16="http://schemas.microsoft.com/office/drawing/2014/main" id="{5031867A-752B-2563-31B8-18CEABB0BFF1}"/>
              </a:ext>
            </a:extLst>
          </p:cNvPr>
          <p:cNvSpPr>
            <a:spLocks noGrp="1"/>
          </p:cNvSpPr>
          <p:nvPr>
            <p:ph type="ctrTitle"/>
          </p:nvPr>
        </p:nvSpPr>
        <p:spPr>
          <a:xfrm>
            <a:off x="730987" y="235997"/>
            <a:ext cx="7025253" cy="891053"/>
          </a:xfrm>
          <a:noFill/>
        </p:spPr>
        <p:txBody>
          <a:bodyPr>
            <a:normAutofit/>
          </a:bodyPr>
          <a:lstStyle/>
          <a:p>
            <a:r>
              <a:rPr lang="pl-PL" sz="3000" b="1" dirty="0">
                <a:solidFill>
                  <a:srgbClr val="323E4F"/>
                </a:solidFill>
                <a:latin typeface="+mn-lt"/>
              </a:rPr>
              <a:t>ZAMÓWIENIA PUBLICZNE</a:t>
            </a:r>
          </a:p>
        </p:txBody>
      </p:sp>
      <p:pic>
        <p:nvPicPr>
          <p:cNvPr id="5" name="Grafika 4" descr="Podkładka — zaznaczone z wypełnieniem pełnym">
            <a:extLst>
              <a:ext uri="{FF2B5EF4-FFF2-40B4-BE49-F238E27FC236}">
                <a16:creationId xmlns:a16="http://schemas.microsoft.com/office/drawing/2014/main" id="{CB7AF48D-45E2-1526-3110-AA75699D4C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7402" y="4173457"/>
            <a:ext cx="1575391" cy="1575391"/>
          </a:xfrm>
          <a:prstGeom prst="rect">
            <a:avLst/>
          </a:prstGeom>
        </p:spPr>
      </p:pic>
      <p:pic>
        <p:nvPicPr>
          <p:cNvPr id="6" name="Grafika 5" descr="Monety kontur">
            <a:extLst>
              <a:ext uri="{FF2B5EF4-FFF2-40B4-BE49-F238E27FC236}">
                <a16:creationId xmlns:a16="http://schemas.microsoft.com/office/drawing/2014/main" id="{3BF940C0-B5C3-9CED-4A8F-CE079DE7D8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20609" y="4173456"/>
            <a:ext cx="1575391" cy="1575391"/>
          </a:xfrm>
          <a:prstGeom prst="rect">
            <a:avLst/>
          </a:prstGeom>
        </p:spPr>
      </p:pic>
    </p:spTree>
    <p:extLst>
      <p:ext uri="{BB962C8B-B14F-4D97-AF65-F5344CB8AC3E}">
        <p14:creationId xmlns:p14="http://schemas.microsoft.com/office/powerpoint/2010/main" val="1864449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778179" y="274638"/>
            <a:ext cx="7025253" cy="556517"/>
          </a:xfrm>
          <a:noFill/>
        </p:spPr>
        <p:txBody>
          <a:bodyPr>
            <a:normAutofit/>
          </a:bodyPr>
          <a:lstStyle/>
          <a:p>
            <a:pPr algn="l"/>
            <a:r>
              <a:rPr lang="pl-PL" sz="3000" b="1" dirty="0">
                <a:solidFill>
                  <a:srgbClr val="323E4F"/>
                </a:solidFill>
                <a:latin typeface="+mn-lt"/>
              </a:rPr>
              <a:t>WYKONANIE FUNDUSZU SOŁECKIEGO</a:t>
            </a:r>
          </a:p>
        </p:txBody>
      </p:sp>
      <p:sp>
        <p:nvSpPr>
          <p:cNvPr id="10" name="pole tekstowe 9">
            <a:extLst>
              <a:ext uri="{FF2B5EF4-FFF2-40B4-BE49-F238E27FC236}">
                <a16:creationId xmlns:a16="http://schemas.microsoft.com/office/drawing/2014/main" id="{4E6B489A-ACED-9C61-1CC6-FDA4A2ECBFAB}"/>
              </a:ext>
            </a:extLst>
          </p:cNvPr>
          <p:cNvSpPr txBox="1"/>
          <p:nvPr/>
        </p:nvSpPr>
        <p:spPr>
          <a:xfrm>
            <a:off x="514141" y="1070954"/>
            <a:ext cx="7553325" cy="2031325"/>
          </a:xfrm>
          <a:prstGeom prst="rect">
            <a:avLst/>
          </a:prstGeom>
          <a:noFill/>
        </p:spPr>
        <p:txBody>
          <a:bodyPr wrap="square">
            <a:spAutoFit/>
          </a:bodyPr>
          <a:lstStyle/>
          <a:p>
            <a:pPr algn="just"/>
            <a:r>
              <a:rPr lang="pl-PL" sz="1800" dirty="0">
                <a:effectLst/>
                <a:latin typeface="Calibri Light" panose="020F0302020204030204" pitchFamily="34" charset="0"/>
                <a:ea typeface="Times New Roman" panose="02020603050405020304" pitchFamily="18" charset="0"/>
              </a:rPr>
              <a:t>Sołectwa złożyły wnioski, zgodnie z podjętymi Uchwałami Zebrań Wiejskich na realizację przedsięwzięć w ramach funduszu sołeckiego na kwotę 595 779,08 zł. Wydatki wykonano w kwocie </a:t>
            </a:r>
            <a:r>
              <a:rPr lang="pl-PL" sz="1800" b="1" dirty="0">
                <a:effectLst/>
                <a:latin typeface="Calibri Light" panose="020F0302020204030204" pitchFamily="34" charset="0"/>
                <a:ea typeface="Times New Roman" panose="02020603050405020304" pitchFamily="18" charset="0"/>
              </a:rPr>
              <a:t>586 742,10 zł, </a:t>
            </a:r>
            <a:r>
              <a:rPr lang="pl-PL" sz="1800" dirty="0">
                <a:effectLst/>
                <a:latin typeface="Calibri Light" panose="020F0302020204030204" pitchFamily="34" charset="0"/>
                <a:ea typeface="Times New Roman" panose="02020603050405020304" pitchFamily="18" charset="0"/>
              </a:rPr>
              <a:t>co stanowiło 98,48% środków wyodrębnionych z budżetu na fundusz sołecki. Kwota ta była większa niż w roku 2023, kiedy to wydatki budżetowe Gminy w ramach funduszu sołeckiego zrealizowano na kwotę </a:t>
            </a:r>
            <a:r>
              <a:rPr lang="pl-PL" sz="1800" b="1" dirty="0">
                <a:effectLst/>
                <a:latin typeface="Calibri Light" panose="020F0302020204030204" pitchFamily="34" charset="0"/>
                <a:ea typeface="Times New Roman" panose="02020603050405020304" pitchFamily="18" charset="0"/>
              </a:rPr>
              <a:t>566 420,82 zł</a:t>
            </a:r>
            <a:r>
              <a:rPr lang="pl-PL" sz="1800" dirty="0">
                <a:effectLst/>
                <a:latin typeface="Calibri Light" panose="020F0302020204030204" pitchFamily="34" charset="0"/>
                <a:ea typeface="Times New Roman" panose="02020603050405020304" pitchFamily="18" charset="0"/>
              </a:rPr>
              <a:t>. Poniżej przedstawiono strukturę wydatków w podziale na sołectwa. </a:t>
            </a:r>
          </a:p>
        </p:txBody>
      </p:sp>
      <p:graphicFrame>
        <p:nvGraphicFramePr>
          <p:cNvPr id="3" name="Tabela 2">
            <a:extLst>
              <a:ext uri="{FF2B5EF4-FFF2-40B4-BE49-F238E27FC236}">
                <a16:creationId xmlns:a16="http://schemas.microsoft.com/office/drawing/2014/main" id="{819AA88D-9BB8-B8FD-0B2F-56E3BFA80E2E}"/>
              </a:ext>
            </a:extLst>
          </p:cNvPr>
          <p:cNvGraphicFramePr>
            <a:graphicFrameLocks noGrp="1"/>
          </p:cNvGraphicFramePr>
          <p:nvPr>
            <p:extLst>
              <p:ext uri="{D42A27DB-BD31-4B8C-83A1-F6EECF244321}">
                <p14:modId xmlns:p14="http://schemas.microsoft.com/office/powerpoint/2010/main" val="267905797"/>
              </p:ext>
            </p:extLst>
          </p:nvPr>
        </p:nvGraphicFramePr>
        <p:xfrm>
          <a:off x="1396872" y="3102279"/>
          <a:ext cx="5430548" cy="3315241"/>
        </p:xfrm>
        <a:graphic>
          <a:graphicData uri="http://schemas.openxmlformats.org/drawingml/2006/table">
            <a:tbl>
              <a:tblPr firstRow="1" firstCol="1" bandRow="1">
                <a:tableStyleId>{5C22544A-7EE6-4342-B048-85BDC9FD1C3A}</a:tableStyleId>
              </a:tblPr>
              <a:tblGrid>
                <a:gridCol w="2838830">
                  <a:extLst>
                    <a:ext uri="{9D8B030D-6E8A-4147-A177-3AD203B41FA5}">
                      <a16:colId xmlns:a16="http://schemas.microsoft.com/office/drawing/2014/main" val="374552984"/>
                    </a:ext>
                  </a:extLst>
                </a:gridCol>
                <a:gridCol w="2591718">
                  <a:extLst>
                    <a:ext uri="{9D8B030D-6E8A-4147-A177-3AD203B41FA5}">
                      <a16:colId xmlns:a16="http://schemas.microsoft.com/office/drawing/2014/main" val="3039807944"/>
                    </a:ext>
                  </a:extLst>
                </a:gridCol>
              </a:tblGrid>
              <a:tr h="470627">
                <a:tc>
                  <a:txBody>
                    <a:bodyPr/>
                    <a:lstStyle/>
                    <a:p>
                      <a:pPr algn="ctr">
                        <a:lnSpc>
                          <a:spcPts val="1400"/>
                        </a:lnSpc>
                      </a:pPr>
                      <a:r>
                        <a:rPr lang="pl-PL" sz="1600" dirty="0">
                          <a:solidFill>
                            <a:schemeClr val="bg1"/>
                          </a:solidFill>
                          <a:effectLst/>
                          <a:highlight>
                            <a:srgbClr val="323E4F"/>
                          </a:highlight>
                        </a:rPr>
                        <a:t>Sołectwo</a:t>
                      </a:r>
                      <a:endParaRPr lang="pl-PL" sz="1600" dirty="0">
                        <a:solidFill>
                          <a:schemeClr val="bg1"/>
                        </a:solidFill>
                        <a:effectLst/>
                        <a:highlight>
                          <a:srgbClr val="323E4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algn="ctr">
                        <a:lnSpc>
                          <a:spcPts val="1400"/>
                        </a:lnSpc>
                      </a:pPr>
                      <a:r>
                        <a:rPr lang="pl-PL" sz="1600" dirty="0">
                          <a:solidFill>
                            <a:schemeClr val="bg1"/>
                          </a:solidFill>
                          <a:effectLst/>
                          <a:highlight>
                            <a:srgbClr val="323E4F"/>
                          </a:highlight>
                        </a:rPr>
                        <a:t>Kwota</a:t>
                      </a:r>
                    </a:p>
                    <a:p>
                      <a:pPr algn="ctr">
                        <a:lnSpc>
                          <a:spcPts val="1400"/>
                        </a:lnSpc>
                      </a:pPr>
                      <a:r>
                        <a:rPr lang="pl-PL" sz="1600" dirty="0">
                          <a:solidFill>
                            <a:schemeClr val="bg1"/>
                          </a:solidFill>
                          <a:effectLst/>
                          <a:highlight>
                            <a:srgbClr val="323E4F"/>
                          </a:highlight>
                        </a:rPr>
                        <a:t>Funduszu</a:t>
                      </a:r>
                      <a:endParaRPr lang="pl-PL" sz="1600" dirty="0">
                        <a:solidFill>
                          <a:schemeClr val="bg1"/>
                        </a:solidFill>
                        <a:effectLst/>
                        <a:highlight>
                          <a:srgbClr val="323E4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extLst>
                  <a:ext uri="{0D108BD9-81ED-4DB2-BD59-A6C34878D82A}">
                    <a16:rowId xmlns:a16="http://schemas.microsoft.com/office/drawing/2014/main" val="678820310"/>
                  </a:ext>
                </a:extLst>
              </a:tr>
              <a:tr h="236193">
                <a:tc>
                  <a:txBody>
                    <a:bodyPr/>
                    <a:lstStyle/>
                    <a:p>
                      <a:pPr algn="l">
                        <a:lnSpc>
                          <a:spcPts val="1400"/>
                        </a:lnSpc>
                      </a:pPr>
                      <a:r>
                        <a:rPr lang="pl-PL" sz="1600">
                          <a:solidFill>
                            <a:schemeClr val="tx1"/>
                          </a:solidFill>
                          <a:effectLst/>
                        </a:rPr>
                        <a:t>Biadaszki</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43 621,98 zł</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4472673"/>
                  </a:ext>
                </a:extLst>
              </a:tr>
              <a:tr h="246491">
                <a:tc>
                  <a:txBody>
                    <a:bodyPr/>
                    <a:lstStyle/>
                    <a:p>
                      <a:pPr algn="l">
                        <a:lnSpc>
                          <a:spcPts val="1400"/>
                        </a:lnSpc>
                      </a:pPr>
                      <a:r>
                        <a:rPr lang="pl-PL" sz="1600" dirty="0">
                          <a:solidFill>
                            <a:schemeClr val="tx1"/>
                          </a:solidFill>
                          <a:effectLst/>
                        </a:rPr>
                        <a:t>Kuźnica Słupska</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29 179,88 zł</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6788388"/>
                  </a:ext>
                </a:extLst>
              </a:tr>
              <a:tr h="236193">
                <a:tc>
                  <a:txBody>
                    <a:bodyPr/>
                    <a:lstStyle/>
                    <a:p>
                      <a:pPr algn="l">
                        <a:lnSpc>
                          <a:spcPts val="1400"/>
                        </a:lnSpc>
                      </a:pPr>
                      <a:r>
                        <a:rPr lang="pl-PL" sz="1600">
                          <a:solidFill>
                            <a:schemeClr val="tx1"/>
                          </a:solidFill>
                          <a:effectLst/>
                        </a:rPr>
                        <a:t>Lipie</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26 116,69 zł</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5184055"/>
                  </a:ext>
                </a:extLst>
              </a:tr>
              <a:tr h="236193">
                <a:tc>
                  <a:txBody>
                    <a:bodyPr/>
                    <a:lstStyle/>
                    <a:p>
                      <a:pPr algn="l">
                        <a:lnSpc>
                          <a:spcPts val="1400"/>
                        </a:lnSpc>
                      </a:pPr>
                      <a:r>
                        <a:rPr lang="pl-PL" sz="1600">
                          <a:solidFill>
                            <a:schemeClr val="tx1"/>
                          </a:solidFill>
                          <a:effectLst/>
                        </a:rPr>
                        <a:t>Łęka Opatowska</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84 376,02 zł</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6520570"/>
                  </a:ext>
                </a:extLst>
              </a:tr>
              <a:tr h="236193">
                <a:tc>
                  <a:txBody>
                    <a:bodyPr/>
                    <a:lstStyle/>
                    <a:p>
                      <a:pPr algn="l">
                        <a:lnSpc>
                          <a:spcPts val="1400"/>
                        </a:lnSpc>
                      </a:pPr>
                      <a:r>
                        <a:rPr lang="pl-PL" sz="1600">
                          <a:solidFill>
                            <a:schemeClr val="tx1"/>
                          </a:solidFill>
                          <a:effectLst/>
                        </a:rPr>
                        <a:t>Marianka Siemieńska</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25 650,31 zł </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074891"/>
                  </a:ext>
                </a:extLst>
              </a:tr>
              <a:tr h="236193">
                <a:tc>
                  <a:txBody>
                    <a:bodyPr/>
                    <a:lstStyle/>
                    <a:p>
                      <a:pPr algn="l">
                        <a:lnSpc>
                          <a:spcPts val="1400"/>
                        </a:lnSpc>
                      </a:pPr>
                      <a:r>
                        <a:rPr lang="pl-PL" sz="1600">
                          <a:solidFill>
                            <a:schemeClr val="tx1"/>
                          </a:solidFill>
                          <a:effectLst/>
                        </a:rPr>
                        <a:t>Opatów</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 84 330,33 zł</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2446702"/>
                  </a:ext>
                </a:extLst>
              </a:tr>
              <a:tr h="236193">
                <a:tc>
                  <a:txBody>
                    <a:bodyPr/>
                    <a:lstStyle/>
                    <a:p>
                      <a:pPr algn="l">
                        <a:lnSpc>
                          <a:spcPts val="1400"/>
                        </a:lnSpc>
                      </a:pPr>
                      <a:r>
                        <a:rPr lang="pl-PL" sz="1600">
                          <a:solidFill>
                            <a:schemeClr val="tx1"/>
                          </a:solidFill>
                          <a:effectLst/>
                        </a:rPr>
                        <a:t>Piaski</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53 831,90 zł</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3777559"/>
                  </a:ext>
                </a:extLst>
              </a:tr>
              <a:tr h="236193">
                <a:tc>
                  <a:txBody>
                    <a:bodyPr/>
                    <a:lstStyle/>
                    <a:p>
                      <a:pPr algn="l">
                        <a:lnSpc>
                          <a:spcPts val="1400"/>
                        </a:lnSpc>
                      </a:pPr>
                      <a:r>
                        <a:rPr lang="pl-PL" sz="1600">
                          <a:solidFill>
                            <a:schemeClr val="tx1"/>
                          </a:solidFill>
                          <a:effectLst/>
                        </a:rPr>
                        <a:t>Raków</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55 628,05 zł</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9640706"/>
                  </a:ext>
                </a:extLst>
              </a:tr>
              <a:tr h="236193">
                <a:tc>
                  <a:txBody>
                    <a:bodyPr/>
                    <a:lstStyle/>
                    <a:p>
                      <a:pPr algn="l">
                        <a:lnSpc>
                          <a:spcPts val="1400"/>
                        </a:lnSpc>
                      </a:pPr>
                      <a:r>
                        <a:rPr lang="pl-PL" sz="1600">
                          <a:solidFill>
                            <a:schemeClr val="tx1"/>
                          </a:solidFill>
                          <a:effectLst/>
                        </a:rPr>
                        <a:t>Siemianice</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 72 985,26 zł</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9877434"/>
                  </a:ext>
                </a:extLst>
              </a:tr>
              <a:tr h="236193">
                <a:tc>
                  <a:txBody>
                    <a:bodyPr/>
                    <a:lstStyle/>
                    <a:p>
                      <a:pPr algn="l">
                        <a:lnSpc>
                          <a:spcPts val="1400"/>
                        </a:lnSpc>
                      </a:pPr>
                      <a:r>
                        <a:rPr lang="pl-PL" sz="1600">
                          <a:solidFill>
                            <a:schemeClr val="tx1"/>
                          </a:solidFill>
                          <a:effectLst/>
                        </a:rPr>
                        <a:t>Szalonka</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30 734,92 zł</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0245597"/>
                  </a:ext>
                </a:extLst>
              </a:tr>
              <a:tr h="236193">
                <a:tc>
                  <a:txBody>
                    <a:bodyPr/>
                    <a:lstStyle/>
                    <a:p>
                      <a:pPr algn="l">
                        <a:lnSpc>
                          <a:spcPts val="1400"/>
                        </a:lnSpc>
                      </a:pPr>
                      <a:r>
                        <a:rPr lang="pl-PL" sz="1600">
                          <a:solidFill>
                            <a:schemeClr val="tx1"/>
                          </a:solidFill>
                          <a:effectLst/>
                        </a:rPr>
                        <a:t>Trzebień</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51 866,54 zł</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2961222"/>
                  </a:ext>
                </a:extLst>
              </a:tr>
              <a:tr h="236193">
                <a:tc>
                  <a:txBody>
                    <a:bodyPr/>
                    <a:lstStyle/>
                    <a:p>
                      <a:pPr algn="l">
                        <a:lnSpc>
                          <a:spcPts val="1400"/>
                        </a:lnSpc>
                      </a:pPr>
                      <a:r>
                        <a:rPr lang="pl-PL" sz="1600" dirty="0">
                          <a:solidFill>
                            <a:schemeClr val="tx1"/>
                          </a:solidFill>
                          <a:effectLst/>
                        </a:rPr>
                        <a:t>Zmyślona Słupska</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buNone/>
                      </a:pPr>
                      <a:r>
                        <a:rPr lang="pl-PL" sz="1600" dirty="0">
                          <a:effectLst/>
                          <a:latin typeface="Calibri Light" panose="020F0302020204030204" pitchFamily="34" charset="0"/>
                          <a:ea typeface="Times New Roman" panose="02020603050405020304" pitchFamily="18" charset="0"/>
                          <a:cs typeface="Times New Roman" panose="02020603050405020304" pitchFamily="18" charset="0"/>
                        </a:rPr>
                        <a:t>28 420,22 zł</a:t>
                      </a:r>
                      <a:endParaRPr lang="pl-PL"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9701462"/>
                  </a:ext>
                </a:extLst>
              </a:tr>
            </a:tbl>
          </a:graphicData>
        </a:graphic>
      </p:graphicFrame>
      <p:pic>
        <p:nvPicPr>
          <p:cNvPr id="7" name="Obraz 6" descr="Obraz zawierający drzewo, na wolnym powietrzu, Fotografia lotnicza, Widok z lotu ptaka&#10;&#10;Zawartość wygenerowana przez sztuczną inteligencję może być niepoprawna.">
            <a:extLst>
              <a:ext uri="{FF2B5EF4-FFF2-40B4-BE49-F238E27FC236}">
                <a16:creationId xmlns:a16="http://schemas.microsoft.com/office/drawing/2014/main" id="{B5ADC1D7-6F7E-8051-6B9C-D7BB19CA8C46}"/>
              </a:ext>
            </a:extLst>
          </p:cNvPr>
          <p:cNvPicPr>
            <a:picLocks noChangeAspect="1"/>
          </p:cNvPicPr>
          <p:nvPr/>
        </p:nvPicPr>
        <p:blipFill>
          <a:blip r:embed="rId2">
            <a:extLst>
              <a:ext uri="{28A0092B-C50C-407E-A947-70E740481C1C}">
                <a14:useLocalDpi xmlns:a14="http://schemas.microsoft.com/office/drawing/2010/main" val="0"/>
              </a:ext>
            </a:extLst>
          </a:blip>
          <a:srcRect l="30435" t="-148" r="24163" b="148"/>
          <a:stretch/>
        </p:blipFill>
        <p:spPr>
          <a:xfrm>
            <a:off x="7987862" y="-52836"/>
            <a:ext cx="4204138" cy="6944995"/>
          </a:xfrm>
          <a:prstGeom prst="rect">
            <a:avLst/>
          </a:prstGeom>
        </p:spPr>
      </p:pic>
      <p:sp>
        <p:nvSpPr>
          <p:cNvPr id="4" name="Prostokąt 3">
            <a:extLst>
              <a:ext uri="{FF2B5EF4-FFF2-40B4-BE49-F238E27FC236}">
                <a16:creationId xmlns:a16="http://schemas.microsoft.com/office/drawing/2014/main" id="{5425001E-5EEC-06D1-C418-C21A7F386B87}"/>
              </a:ext>
            </a:extLst>
          </p:cNvPr>
          <p:cNvSpPr/>
          <p:nvPr/>
        </p:nvSpPr>
        <p:spPr>
          <a:xfrm>
            <a:off x="248817" y="231767"/>
            <a:ext cx="11694365" cy="6394465"/>
          </a:xfrm>
          <a:prstGeom prst="rect">
            <a:avLst/>
          </a:prstGeom>
          <a:noFill/>
          <a:ln w="254000">
            <a:solidFill>
              <a:srgbClr val="323E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55244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2069502" y="461958"/>
            <a:ext cx="5408488" cy="891053"/>
          </a:xfrm>
          <a:noFill/>
        </p:spPr>
        <p:txBody>
          <a:bodyPr>
            <a:normAutofit fontScale="90000"/>
          </a:bodyPr>
          <a:lstStyle/>
          <a:p>
            <a:pPr algn="l"/>
            <a:r>
              <a:rPr lang="pl-PL" sz="3000" b="1" dirty="0">
                <a:solidFill>
                  <a:srgbClr val="C18243"/>
                </a:solidFill>
                <a:latin typeface="+mn-lt"/>
              </a:rPr>
              <a:t>OŚWIATA, WYCHOWANIE I OPIEKA NAD DZIEĆMI DO LAT TRZECH</a:t>
            </a:r>
          </a:p>
        </p:txBody>
      </p:sp>
      <p:graphicFrame>
        <p:nvGraphicFramePr>
          <p:cNvPr id="5" name="Tabela 4">
            <a:extLst>
              <a:ext uri="{FF2B5EF4-FFF2-40B4-BE49-F238E27FC236}">
                <a16:creationId xmlns:a16="http://schemas.microsoft.com/office/drawing/2014/main" id="{43480F0F-5D55-D64F-A140-855F2A7CD51C}"/>
              </a:ext>
            </a:extLst>
          </p:cNvPr>
          <p:cNvGraphicFramePr>
            <a:graphicFrameLocks noGrp="1"/>
          </p:cNvGraphicFramePr>
          <p:nvPr>
            <p:extLst>
              <p:ext uri="{D42A27DB-BD31-4B8C-83A1-F6EECF244321}">
                <p14:modId xmlns:p14="http://schemas.microsoft.com/office/powerpoint/2010/main" val="1620041914"/>
              </p:ext>
            </p:extLst>
          </p:nvPr>
        </p:nvGraphicFramePr>
        <p:xfrm>
          <a:off x="424287" y="1914421"/>
          <a:ext cx="8106649" cy="3029155"/>
        </p:xfrm>
        <a:graphic>
          <a:graphicData uri="http://schemas.openxmlformats.org/drawingml/2006/table">
            <a:tbl>
              <a:tblPr firstRow="1" firstCol="1" bandRow="1"/>
              <a:tblGrid>
                <a:gridCol w="3234711">
                  <a:extLst>
                    <a:ext uri="{9D8B030D-6E8A-4147-A177-3AD203B41FA5}">
                      <a16:colId xmlns:a16="http://schemas.microsoft.com/office/drawing/2014/main" val="1263281760"/>
                    </a:ext>
                  </a:extLst>
                </a:gridCol>
                <a:gridCol w="1172977">
                  <a:extLst>
                    <a:ext uri="{9D8B030D-6E8A-4147-A177-3AD203B41FA5}">
                      <a16:colId xmlns:a16="http://schemas.microsoft.com/office/drawing/2014/main" val="3727117992"/>
                    </a:ext>
                  </a:extLst>
                </a:gridCol>
                <a:gridCol w="1039834">
                  <a:extLst>
                    <a:ext uri="{9D8B030D-6E8A-4147-A177-3AD203B41FA5}">
                      <a16:colId xmlns:a16="http://schemas.microsoft.com/office/drawing/2014/main" val="827796718"/>
                    </a:ext>
                  </a:extLst>
                </a:gridCol>
                <a:gridCol w="1543671">
                  <a:extLst>
                    <a:ext uri="{9D8B030D-6E8A-4147-A177-3AD203B41FA5}">
                      <a16:colId xmlns:a16="http://schemas.microsoft.com/office/drawing/2014/main" val="3183539683"/>
                    </a:ext>
                  </a:extLst>
                </a:gridCol>
                <a:gridCol w="1115456">
                  <a:extLst>
                    <a:ext uri="{9D8B030D-6E8A-4147-A177-3AD203B41FA5}">
                      <a16:colId xmlns:a16="http://schemas.microsoft.com/office/drawing/2014/main" val="1502533292"/>
                    </a:ext>
                  </a:extLst>
                </a:gridCol>
              </a:tblGrid>
              <a:tr h="778272">
                <a:tc>
                  <a:txBody>
                    <a:bodyPr/>
                    <a:lstStyle/>
                    <a:p>
                      <a:pPr algn="ctr"/>
                      <a:r>
                        <a:rPr lang="pl-PL" sz="1800" b="1" dirty="0">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Nazwa szkoły/przedszkola</a:t>
                      </a:r>
                      <a:endParaRPr lang="pl-PL" sz="1800" dirty="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8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Liczba</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l-PL" sz="18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oddziałów szkolnych</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8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Liczba uczniów </a:t>
                      </a:r>
                      <a:br>
                        <a:rPr lang="pl-PL" sz="18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br>
                      <a:r>
                        <a:rPr lang="pl-PL" sz="18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w szkole</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8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Liczba dzieci w oddziale przedszkolnym</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8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Liczba etatów nauczycieli (umowa)</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extLst>
                  <a:ext uri="{0D108BD9-81ED-4DB2-BD59-A6C34878D82A}">
                    <a16:rowId xmlns:a16="http://schemas.microsoft.com/office/drawing/2014/main" val="2472559154"/>
                  </a:ext>
                </a:extLst>
              </a:tr>
              <a:tr h="386375">
                <a:tc>
                  <a:txBody>
                    <a:bodyPr/>
                    <a:lstStyle/>
                    <a:p>
                      <a:r>
                        <a:rPr lang="pl-PL" sz="18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Zespół Szkół w Łęce Opatowskiej</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8</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147</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104</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26</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208278248"/>
                  </a:ext>
                </a:extLst>
              </a:tr>
              <a:tr h="386375">
                <a:tc>
                  <a:txBody>
                    <a:bodyPr/>
                    <a:lstStyle/>
                    <a:p>
                      <a:r>
                        <a:rPr lang="pl-PL" sz="18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Zespół Szkół w Opatowie</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140</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93</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21</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345548927"/>
                  </a:ext>
                </a:extLst>
              </a:tr>
              <a:tr h="386375">
                <a:tc>
                  <a:txBody>
                    <a:bodyPr/>
                    <a:lstStyle/>
                    <a:p>
                      <a:r>
                        <a:rPr lang="pl-PL" sz="18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Zespół Szkół w Siemianicach</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8</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94</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36</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22</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3518964470"/>
                  </a:ext>
                </a:extLst>
              </a:tr>
              <a:tr h="386375">
                <a:tc>
                  <a:txBody>
                    <a:bodyPr/>
                    <a:lstStyle/>
                    <a:p>
                      <a:r>
                        <a:rPr lang="pl-PL" sz="1800" b="1" dirty="0">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Szkoła Podstawowa w Trzebieniu</a:t>
                      </a:r>
                      <a:endParaRPr lang="pl-PL" sz="1800" dirty="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34</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24</a:t>
                      </a:r>
                      <a:endParaRPr lang="pl-PL"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800" b="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16</a:t>
                      </a:r>
                      <a:endParaRPr lang="pl-PL"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2144690018"/>
                  </a:ext>
                </a:extLst>
              </a:tr>
              <a:tr h="386375">
                <a:tc>
                  <a:txBody>
                    <a:bodyPr/>
                    <a:lstStyle/>
                    <a:p>
                      <a:r>
                        <a:rPr lang="pl-PL" sz="1800" b="1" dirty="0">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Ogółem</a:t>
                      </a:r>
                      <a:endParaRPr lang="pl-PL" sz="1800" dirty="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8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30</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buNone/>
                      </a:pPr>
                      <a:r>
                        <a:rPr lang="pl-PL" sz="18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415</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buNone/>
                      </a:pPr>
                      <a:r>
                        <a:rPr lang="pl-PL" sz="18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257</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buNone/>
                      </a:pPr>
                      <a:r>
                        <a:rPr lang="pl-PL" sz="18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85</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2493403715"/>
                  </a:ext>
                </a:extLst>
              </a:tr>
            </a:tbl>
          </a:graphicData>
        </a:graphic>
      </p:graphicFrame>
      <p:pic>
        <p:nvPicPr>
          <p:cNvPr id="11" name="Obraz 10" descr="Obraz zawierający na wolnym powietrzu, trawa, roślina, drzewo&#10;&#10;Zawartość wygenerowana przez sztuczną inteligencję może być niepoprawna.">
            <a:extLst>
              <a:ext uri="{FF2B5EF4-FFF2-40B4-BE49-F238E27FC236}">
                <a16:creationId xmlns:a16="http://schemas.microsoft.com/office/drawing/2014/main" id="{7C6D62C9-0B2A-E85E-D651-31C52DFDA8BD}"/>
              </a:ext>
            </a:extLst>
          </p:cNvPr>
          <p:cNvPicPr>
            <a:picLocks noChangeAspect="1"/>
          </p:cNvPicPr>
          <p:nvPr/>
        </p:nvPicPr>
        <p:blipFill>
          <a:blip r:embed="rId2">
            <a:extLst>
              <a:ext uri="{28A0092B-C50C-407E-A947-70E740481C1C}">
                <a14:useLocalDpi xmlns:a14="http://schemas.microsoft.com/office/drawing/2010/main" val="0"/>
              </a:ext>
            </a:extLst>
          </a:blip>
          <a:srcRect l="39508" r="31903"/>
          <a:stretch/>
        </p:blipFill>
        <p:spPr>
          <a:xfrm>
            <a:off x="8706406" y="0"/>
            <a:ext cx="3485593" cy="6858000"/>
          </a:xfrm>
          <a:prstGeom prst="rect">
            <a:avLst/>
          </a:prstGeom>
        </p:spPr>
      </p:pic>
      <p:sp>
        <p:nvSpPr>
          <p:cNvPr id="8" name="Prostokąt 7">
            <a:extLst>
              <a:ext uri="{FF2B5EF4-FFF2-40B4-BE49-F238E27FC236}">
                <a16:creationId xmlns:a16="http://schemas.microsoft.com/office/drawing/2014/main" id="{32E9AFB2-3269-12C3-5EAE-51EFB18BA1DC}"/>
              </a:ext>
            </a:extLst>
          </p:cNvPr>
          <p:cNvSpPr/>
          <p:nvPr/>
        </p:nvSpPr>
        <p:spPr>
          <a:xfrm>
            <a:off x="248817" y="231767"/>
            <a:ext cx="11694365" cy="6394465"/>
          </a:xfrm>
          <a:prstGeom prst="rect">
            <a:avLst/>
          </a:prstGeom>
          <a:noFill/>
          <a:ln w="254000">
            <a:solidFill>
              <a:srgbClr val="C18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078310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474658" y="326056"/>
            <a:ext cx="5408488" cy="891053"/>
          </a:xfrm>
          <a:noFill/>
        </p:spPr>
        <p:txBody>
          <a:bodyPr>
            <a:normAutofit fontScale="90000"/>
          </a:bodyPr>
          <a:lstStyle/>
          <a:p>
            <a:pPr algn="l"/>
            <a:r>
              <a:rPr lang="pl-PL" sz="3000" b="1" dirty="0">
                <a:solidFill>
                  <a:srgbClr val="C18243"/>
                </a:solidFill>
                <a:latin typeface="+mn-lt"/>
              </a:rPr>
              <a:t>OŚWIATA, WYCHOWANIE I OPIEKA NAD DZIEĆMI DO LAT TRZECH</a:t>
            </a:r>
          </a:p>
        </p:txBody>
      </p:sp>
      <p:sp>
        <p:nvSpPr>
          <p:cNvPr id="5" name="Pole tekstowe 509">
            <a:extLst>
              <a:ext uri="{FF2B5EF4-FFF2-40B4-BE49-F238E27FC236}">
                <a16:creationId xmlns:a16="http://schemas.microsoft.com/office/drawing/2014/main" id="{F31A3875-F7DF-45CE-91B9-4369DE455AD1}"/>
              </a:ext>
            </a:extLst>
          </p:cNvPr>
          <p:cNvSpPr txBox="1"/>
          <p:nvPr/>
        </p:nvSpPr>
        <p:spPr>
          <a:xfrm>
            <a:off x="474658" y="3934677"/>
            <a:ext cx="4011047" cy="8667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pl-PL" sz="1800" b="1" dirty="0">
                <a:solidFill>
                  <a:srgbClr val="C18243"/>
                </a:solidFill>
                <a:effectLst/>
                <a:latin typeface="Calibri Light" panose="020F0302020204030204" pitchFamily="34" charset="0"/>
                <a:ea typeface="Times New Roman" panose="02020603050405020304" pitchFamily="18" charset="0"/>
              </a:rPr>
              <a:t>W gminnych jednostkach oświatowych przypada średnio</a:t>
            </a:r>
          </a:p>
          <a:p>
            <a:pPr algn="ctr"/>
            <a:r>
              <a:rPr lang="pl-PL" sz="1800" b="1" dirty="0">
                <a:solidFill>
                  <a:srgbClr val="C18243"/>
                </a:solidFill>
                <a:effectLst/>
                <a:latin typeface="Calibri Light" panose="020F0302020204030204" pitchFamily="34" charset="0"/>
                <a:ea typeface="Times New Roman" panose="02020603050405020304" pitchFamily="18" charset="0"/>
              </a:rPr>
              <a:t>7,91 ucznia na 1 nauczyciela</a:t>
            </a:r>
          </a:p>
        </p:txBody>
      </p:sp>
      <p:pic>
        <p:nvPicPr>
          <p:cNvPr id="7" name="Obraz 6">
            <a:extLst>
              <a:ext uri="{FF2B5EF4-FFF2-40B4-BE49-F238E27FC236}">
                <a16:creationId xmlns:a16="http://schemas.microsoft.com/office/drawing/2014/main" id="{8CF6C846-0341-4D5B-AA0F-0EFCB6830868}"/>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1887493" y="2490121"/>
            <a:ext cx="1467388" cy="1353326"/>
          </a:xfrm>
          <a:prstGeom prst="rect">
            <a:avLst/>
          </a:prstGeom>
          <a:noFill/>
        </p:spPr>
      </p:pic>
      <p:graphicFrame>
        <p:nvGraphicFramePr>
          <p:cNvPr id="9" name="Tabela 8">
            <a:extLst>
              <a:ext uri="{FF2B5EF4-FFF2-40B4-BE49-F238E27FC236}">
                <a16:creationId xmlns:a16="http://schemas.microsoft.com/office/drawing/2014/main" id="{B6DF46B6-FEA3-1316-D05A-7CBC0378D118}"/>
              </a:ext>
            </a:extLst>
          </p:cNvPr>
          <p:cNvGraphicFramePr>
            <a:graphicFrameLocks noGrp="1"/>
          </p:cNvGraphicFramePr>
          <p:nvPr>
            <p:extLst>
              <p:ext uri="{D42A27DB-BD31-4B8C-83A1-F6EECF244321}">
                <p14:modId xmlns:p14="http://schemas.microsoft.com/office/powerpoint/2010/main" val="980582454"/>
              </p:ext>
            </p:extLst>
          </p:nvPr>
        </p:nvGraphicFramePr>
        <p:xfrm>
          <a:off x="4852555" y="800100"/>
          <a:ext cx="6864784" cy="5669686"/>
        </p:xfrm>
        <a:graphic>
          <a:graphicData uri="http://schemas.openxmlformats.org/drawingml/2006/table">
            <a:tbl>
              <a:tblPr firstRow="1" firstCol="1" bandRow="1"/>
              <a:tblGrid>
                <a:gridCol w="466648">
                  <a:extLst>
                    <a:ext uri="{9D8B030D-6E8A-4147-A177-3AD203B41FA5}">
                      <a16:colId xmlns:a16="http://schemas.microsoft.com/office/drawing/2014/main" val="2116663212"/>
                    </a:ext>
                  </a:extLst>
                </a:gridCol>
                <a:gridCol w="1752566">
                  <a:extLst>
                    <a:ext uri="{9D8B030D-6E8A-4147-A177-3AD203B41FA5}">
                      <a16:colId xmlns:a16="http://schemas.microsoft.com/office/drawing/2014/main" val="521689483"/>
                    </a:ext>
                  </a:extLst>
                </a:gridCol>
                <a:gridCol w="1196053">
                  <a:extLst>
                    <a:ext uri="{9D8B030D-6E8A-4147-A177-3AD203B41FA5}">
                      <a16:colId xmlns:a16="http://schemas.microsoft.com/office/drawing/2014/main" val="2023521890"/>
                    </a:ext>
                  </a:extLst>
                </a:gridCol>
                <a:gridCol w="669955">
                  <a:extLst>
                    <a:ext uri="{9D8B030D-6E8A-4147-A177-3AD203B41FA5}">
                      <a16:colId xmlns:a16="http://schemas.microsoft.com/office/drawing/2014/main" val="2502058244"/>
                    </a:ext>
                  </a:extLst>
                </a:gridCol>
                <a:gridCol w="468013">
                  <a:extLst>
                    <a:ext uri="{9D8B030D-6E8A-4147-A177-3AD203B41FA5}">
                      <a16:colId xmlns:a16="http://schemas.microsoft.com/office/drawing/2014/main" val="279703442"/>
                    </a:ext>
                  </a:extLst>
                </a:gridCol>
                <a:gridCol w="468013">
                  <a:extLst>
                    <a:ext uri="{9D8B030D-6E8A-4147-A177-3AD203B41FA5}">
                      <a16:colId xmlns:a16="http://schemas.microsoft.com/office/drawing/2014/main" val="4016862899"/>
                    </a:ext>
                  </a:extLst>
                </a:gridCol>
                <a:gridCol w="468013">
                  <a:extLst>
                    <a:ext uri="{9D8B030D-6E8A-4147-A177-3AD203B41FA5}">
                      <a16:colId xmlns:a16="http://schemas.microsoft.com/office/drawing/2014/main" val="3633726128"/>
                    </a:ext>
                  </a:extLst>
                </a:gridCol>
                <a:gridCol w="468013">
                  <a:extLst>
                    <a:ext uri="{9D8B030D-6E8A-4147-A177-3AD203B41FA5}">
                      <a16:colId xmlns:a16="http://schemas.microsoft.com/office/drawing/2014/main" val="1209451755"/>
                    </a:ext>
                  </a:extLst>
                </a:gridCol>
                <a:gridCol w="468013">
                  <a:extLst>
                    <a:ext uri="{9D8B030D-6E8A-4147-A177-3AD203B41FA5}">
                      <a16:colId xmlns:a16="http://schemas.microsoft.com/office/drawing/2014/main" val="2336801470"/>
                    </a:ext>
                  </a:extLst>
                </a:gridCol>
                <a:gridCol w="103409">
                  <a:extLst>
                    <a:ext uri="{9D8B030D-6E8A-4147-A177-3AD203B41FA5}">
                      <a16:colId xmlns:a16="http://schemas.microsoft.com/office/drawing/2014/main" val="3397013846"/>
                    </a:ext>
                  </a:extLst>
                </a:gridCol>
                <a:gridCol w="336088">
                  <a:extLst>
                    <a:ext uri="{9D8B030D-6E8A-4147-A177-3AD203B41FA5}">
                      <a16:colId xmlns:a16="http://schemas.microsoft.com/office/drawing/2014/main" val="1226355255"/>
                    </a:ext>
                  </a:extLst>
                </a:gridCol>
              </a:tblGrid>
              <a:tr h="231165">
                <a:tc rowSpan="2">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Lp.</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rowSpan="2">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Placówka</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rowSpan="2">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Liczba miejsc</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w przedszkolu</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rowSpan="2">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Liczba dzieci</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gridSpan="6">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Przedział wiekowy</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extLst>
                  <a:ext uri="{0D108BD9-81ED-4DB2-BD59-A6C34878D82A}">
                    <a16:rowId xmlns:a16="http://schemas.microsoft.com/office/drawing/2014/main" val="898203418"/>
                  </a:ext>
                </a:extLst>
              </a:tr>
              <a:tr h="231165">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2,5</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3</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4</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5</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6</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gridSpan="2">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7</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hMerge="1">
                  <a:txBody>
                    <a:bodyPr/>
                    <a:lstStyle/>
                    <a:p>
                      <a:endParaRPr lang="pl-PL"/>
                    </a:p>
                  </a:txBody>
                  <a:tcPr/>
                </a:tc>
                <a:extLst>
                  <a:ext uri="{0D108BD9-81ED-4DB2-BD59-A6C34878D82A}">
                    <a16:rowId xmlns:a16="http://schemas.microsoft.com/office/drawing/2014/main" val="3737963892"/>
                  </a:ext>
                </a:extLst>
              </a:tr>
              <a:tr h="1386989">
                <a:tc>
                  <a:txBody>
                    <a:bodyPr/>
                    <a:lstStyle/>
                    <a:p>
                      <a:pPr algn="ctr">
                        <a:buNone/>
                      </a:pPr>
                      <a:r>
                        <a:rPr lang="pl-PL" sz="1400" b="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Zespół Szkół</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w Opatowie, </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Publiczne</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Przedszkole</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Samorządowe</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w Opatowie</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100</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93</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22</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23</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18</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27</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gridSpan="2">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hMerge="1">
                  <a:txBody>
                    <a:bodyPr/>
                    <a:lstStyle/>
                    <a:p>
                      <a:endParaRPr lang="pl-PL"/>
                    </a:p>
                  </a:txBody>
                  <a:tcPr/>
                </a:tc>
                <a:extLst>
                  <a:ext uri="{0D108BD9-81ED-4DB2-BD59-A6C34878D82A}">
                    <a16:rowId xmlns:a16="http://schemas.microsoft.com/office/drawing/2014/main" val="3797697512"/>
                  </a:ext>
                </a:extLst>
              </a:tr>
              <a:tr h="880885">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2</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Oddział przedszkolny przy Szkole</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Podstawowej</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w Trzebieniu</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25</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24</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9</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5</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gridSpan="2">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hMerge="1">
                  <a:txBody>
                    <a:bodyPr/>
                    <a:lstStyle/>
                    <a:p>
                      <a:endParaRPr lang="pl-PL"/>
                    </a:p>
                  </a:txBody>
                  <a:tcPr/>
                </a:tc>
                <a:extLst>
                  <a:ext uri="{0D108BD9-81ED-4DB2-BD59-A6C34878D82A}">
                    <a16:rowId xmlns:a16="http://schemas.microsoft.com/office/drawing/2014/main" val="1667120984"/>
                  </a:ext>
                </a:extLst>
              </a:tr>
              <a:tr h="1386989">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3</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Zespół Szkół</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w Siemianicach</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Publiczne</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Przedszkole</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Samorządowe</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w Siemianicach </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50</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36</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8</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12</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gridSpan="2">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hMerge="1">
                  <a:txBody>
                    <a:bodyPr/>
                    <a:lstStyle/>
                    <a:p>
                      <a:endParaRPr lang="pl-PL"/>
                    </a:p>
                  </a:txBody>
                  <a:tcPr/>
                </a:tc>
                <a:extLst>
                  <a:ext uri="{0D108BD9-81ED-4DB2-BD59-A6C34878D82A}">
                    <a16:rowId xmlns:a16="http://schemas.microsoft.com/office/drawing/2014/main" val="820177435"/>
                  </a:ext>
                </a:extLst>
              </a:tr>
              <a:tr h="1321328">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4</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Zespół Szkół w Łęce Opatowskiej</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Publiczne</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Przedszkole </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Samorządowe w Łęce Opatowskiej</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117</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104</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6</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19</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21</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29</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29</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gridSpan="2">
                  <a:txBody>
                    <a:bodyPr/>
                    <a:lstStyle/>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hMerge="1">
                  <a:txBody>
                    <a:bodyPr/>
                    <a:lstStyle/>
                    <a:p>
                      <a:endParaRPr lang="pl-PL"/>
                    </a:p>
                  </a:txBody>
                  <a:tcPr/>
                </a:tc>
                <a:extLst>
                  <a:ext uri="{0D108BD9-81ED-4DB2-BD59-A6C34878D82A}">
                    <a16:rowId xmlns:a16="http://schemas.microsoft.com/office/drawing/2014/main" val="3075095240"/>
                  </a:ext>
                </a:extLst>
              </a:tr>
              <a:tr h="231165">
                <a:tc gridSpan="2">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Razem</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hMerge="1">
                  <a:txBody>
                    <a:bodyPr/>
                    <a:lstStyle/>
                    <a:p>
                      <a:endParaRPr lang="pl-PL"/>
                    </a:p>
                  </a:txBody>
                  <a:tcPr/>
                </a:tc>
                <a:tc>
                  <a:txBody>
                    <a:bodyPr/>
                    <a:lstStyle/>
                    <a:p>
                      <a:pPr algn="ctr">
                        <a:buNone/>
                      </a:pPr>
                      <a:r>
                        <a:rPr lang="pl-PL" sz="14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292</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257</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13</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49</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61</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61</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73</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gridSpan="2">
                  <a:txBody>
                    <a:bodyPr/>
                    <a:lstStyle/>
                    <a:p>
                      <a:pPr algn="ctr">
                        <a:buNone/>
                      </a:pPr>
                      <a:r>
                        <a:rPr lang="pl-PL" sz="14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hMerge="1">
                  <a:txBody>
                    <a:bodyPr/>
                    <a:lstStyle/>
                    <a:p>
                      <a:endParaRPr lang="pl-PL"/>
                    </a:p>
                  </a:txBody>
                  <a:tcPr/>
                </a:tc>
                <a:extLst>
                  <a:ext uri="{0D108BD9-81ED-4DB2-BD59-A6C34878D82A}">
                    <a16:rowId xmlns:a16="http://schemas.microsoft.com/office/drawing/2014/main" val="2445078803"/>
                  </a:ext>
                </a:extLst>
              </a:tr>
            </a:tbl>
          </a:graphicData>
        </a:graphic>
      </p:graphicFrame>
      <p:sp>
        <p:nvSpPr>
          <p:cNvPr id="3" name="Prostokąt 2">
            <a:extLst>
              <a:ext uri="{FF2B5EF4-FFF2-40B4-BE49-F238E27FC236}">
                <a16:creationId xmlns:a16="http://schemas.microsoft.com/office/drawing/2014/main" id="{355064F0-BAA7-7EC2-1961-53E9780032C6}"/>
              </a:ext>
            </a:extLst>
          </p:cNvPr>
          <p:cNvSpPr/>
          <p:nvPr/>
        </p:nvSpPr>
        <p:spPr>
          <a:xfrm>
            <a:off x="248817" y="231767"/>
            <a:ext cx="11694365" cy="6394465"/>
          </a:xfrm>
          <a:prstGeom prst="rect">
            <a:avLst/>
          </a:prstGeom>
          <a:noFill/>
          <a:ln w="254000">
            <a:solidFill>
              <a:srgbClr val="C18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08758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a:extLst>
              <a:ext uri="{FF2B5EF4-FFF2-40B4-BE49-F238E27FC236}">
                <a16:creationId xmlns:a16="http://schemas.microsoft.com/office/drawing/2014/main" id="{71863661-0764-4C42-A1A1-FE6F3F7D4E70}"/>
              </a:ext>
            </a:extLst>
          </p:cNvPr>
          <p:cNvSpPr txBox="1"/>
          <p:nvPr/>
        </p:nvSpPr>
        <p:spPr>
          <a:xfrm>
            <a:off x="474658" y="1148327"/>
            <a:ext cx="6971475" cy="369332"/>
          </a:xfrm>
          <a:prstGeom prst="rect">
            <a:avLst/>
          </a:prstGeom>
          <a:noFill/>
        </p:spPr>
        <p:txBody>
          <a:bodyPr wrap="square">
            <a:spAutoFit/>
          </a:bodyPr>
          <a:lstStyle/>
          <a:p>
            <a:pPr algn="just"/>
            <a:r>
              <a:rPr lang="pl-PL" sz="1800" dirty="0">
                <a:effectLst/>
                <a:latin typeface="+mj-lt"/>
                <a:ea typeface="Times New Roman" panose="02020603050405020304" pitchFamily="18" charset="0"/>
              </a:rPr>
              <a:t>Podnoszenie kwalifikacji zawodowych przez nauczycieli w roku 2024</a:t>
            </a:r>
            <a:endParaRPr lang="pl-PL" dirty="0">
              <a:latin typeface="+mj-lt"/>
            </a:endParaRPr>
          </a:p>
        </p:txBody>
      </p:sp>
      <p:graphicFrame>
        <p:nvGraphicFramePr>
          <p:cNvPr id="3" name="Tabela 2">
            <a:extLst>
              <a:ext uri="{FF2B5EF4-FFF2-40B4-BE49-F238E27FC236}">
                <a16:creationId xmlns:a16="http://schemas.microsoft.com/office/drawing/2014/main" id="{3A6DA8EA-13C0-AB29-ACA3-2ADD6E9A4967}"/>
              </a:ext>
            </a:extLst>
          </p:cNvPr>
          <p:cNvGraphicFramePr>
            <a:graphicFrameLocks noGrp="1"/>
          </p:cNvGraphicFramePr>
          <p:nvPr>
            <p:extLst>
              <p:ext uri="{D42A27DB-BD31-4B8C-83A1-F6EECF244321}">
                <p14:modId xmlns:p14="http://schemas.microsoft.com/office/powerpoint/2010/main" val="3620738991"/>
              </p:ext>
            </p:extLst>
          </p:nvPr>
        </p:nvGraphicFramePr>
        <p:xfrm>
          <a:off x="474658" y="1517659"/>
          <a:ext cx="6876081" cy="4649565"/>
        </p:xfrm>
        <a:graphic>
          <a:graphicData uri="http://schemas.openxmlformats.org/drawingml/2006/table">
            <a:tbl>
              <a:tblPr firstRow="1" firstCol="1" bandRow="1"/>
              <a:tblGrid>
                <a:gridCol w="891594">
                  <a:extLst>
                    <a:ext uri="{9D8B030D-6E8A-4147-A177-3AD203B41FA5}">
                      <a16:colId xmlns:a16="http://schemas.microsoft.com/office/drawing/2014/main" val="2090390853"/>
                    </a:ext>
                  </a:extLst>
                </a:gridCol>
                <a:gridCol w="1444336">
                  <a:extLst>
                    <a:ext uri="{9D8B030D-6E8A-4147-A177-3AD203B41FA5}">
                      <a16:colId xmlns:a16="http://schemas.microsoft.com/office/drawing/2014/main" val="1874000748"/>
                    </a:ext>
                  </a:extLst>
                </a:gridCol>
                <a:gridCol w="529937">
                  <a:extLst>
                    <a:ext uri="{9D8B030D-6E8A-4147-A177-3AD203B41FA5}">
                      <a16:colId xmlns:a16="http://schemas.microsoft.com/office/drawing/2014/main" val="526408511"/>
                    </a:ext>
                  </a:extLst>
                </a:gridCol>
                <a:gridCol w="443537">
                  <a:extLst>
                    <a:ext uri="{9D8B030D-6E8A-4147-A177-3AD203B41FA5}">
                      <a16:colId xmlns:a16="http://schemas.microsoft.com/office/drawing/2014/main" val="2628896345"/>
                    </a:ext>
                  </a:extLst>
                </a:gridCol>
                <a:gridCol w="1868050">
                  <a:extLst>
                    <a:ext uri="{9D8B030D-6E8A-4147-A177-3AD203B41FA5}">
                      <a16:colId xmlns:a16="http://schemas.microsoft.com/office/drawing/2014/main" val="4004373558"/>
                    </a:ext>
                  </a:extLst>
                </a:gridCol>
                <a:gridCol w="1698627">
                  <a:extLst>
                    <a:ext uri="{9D8B030D-6E8A-4147-A177-3AD203B41FA5}">
                      <a16:colId xmlns:a16="http://schemas.microsoft.com/office/drawing/2014/main" val="1835096139"/>
                    </a:ext>
                  </a:extLst>
                </a:gridCol>
              </a:tblGrid>
              <a:tr h="679081">
                <a:tc>
                  <a:txBody>
                    <a:bodyPr/>
                    <a:lstStyle/>
                    <a:p>
                      <a:pPr algn="ctr">
                        <a:buNone/>
                      </a:pPr>
                      <a:r>
                        <a:rPr lang="pl-PL" sz="1400" b="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Lp.</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Nazwa</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placówki</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gridSpan="2">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Liczba</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nauczycieli</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hMerge="1">
                  <a:txBody>
                    <a:bodyPr/>
                    <a:lstStyle/>
                    <a:p>
                      <a:pPr algn="ctr">
                        <a:buNone/>
                      </a:pP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Kierunek studiów</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Przewidywany termin rozpoczęcia – zakończenia</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extLst>
                  <a:ext uri="{0D108BD9-81ED-4DB2-BD59-A6C34878D82A}">
                    <a16:rowId xmlns:a16="http://schemas.microsoft.com/office/drawing/2014/main" val="2275564710"/>
                  </a:ext>
                </a:extLst>
              </a:tr>
              <a:tr h="452721">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ZS Łęka Opatowska</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gridSpan="4">
                  <a:txBody>
                    <a:bodyPr/>
                    <a:lstStyle/>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brak</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3523043121"/>
                  </a:ext>
                </a:extLst>
              </a:tr>
              <a:tr h="452721">
                <a:tc rowSpan="3">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2.</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rowSpan="3">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ZS Opatów</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rowSpan="3">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gridSpan="2">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Diagnoza, rewalidacja i terapia pedagogiczna</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hMerge="1">
                  <a:txBody>
                    <a:bodyPr/>
                    <a:lstStyle/>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Diagnoza, rewalidacja i terapia pedagogiczna</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październik 2022 – luty 2024</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3191600210"/>
                  </a:ext>
                </a:extLst>
              </a:tr>
              <a:tr h="1131802">
                <a:tc vMerge="1">
                  <a:txBody>
                    <a:bodyPr/>
                    <a:lstStyle/>
                    <a:p>
                      <a:endParaRPr lang="pl-PL"/>
                    </a:p>
                  </a:txBody>
                  <a:tcPr/>
                </a:tc>
                <a:tc vMerge="1">
                  <a:txBody>
                    <a:bodyPr/>
                    <a:lstStyle/>
                    <a:p>
                      <a:endParaRPr lang="pl-PL"/>
                    </a:p>
                  </a:txBody>
                  <a:tcPr/>
                </a:tc>
                <a:tc vMerge="1">
                  <a:txBody>
                    <a:bodyPr/>
                    <a:lstStyle/>
                    <a:p>
                      <a:endParaRPr lang="pl-PL"/>
                    </a:p>
                  </a:txBody>
                  <a:tcPr/>
                </a:tc>
                <a:tc gridSpan="2">
                  <a:txBody>
                    <a:bodyPr/>
                    <a:lstStyle/>
                    <a:p>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Edukacja i rehabilitacja osób z niepełnosprawnością intelektualną, oligofrenopedagogika, autyzm oraz zespół Aspergera</a:t>
                      </a:r>
                      <a:endParaRPr lang="pl-PL"/>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hMerge="1">
                  <a:txBody>
                    <a:bodyPr/>
                    <a:lstStyle/>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Edukacja i rehabilitacja osób z niepełnosprawnością intelektualną, oligofrenopedagogika, autyzm oraz zespół Aspergera</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Luty 2022 – Luty 2023</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766100856"/>
                  </a:ext>
                </a:extLst>
              </a:tr>
              <a:tr h="226360">
                <a:tc vMerge="1">
                  <a:txBody>
                    <a:bodyPr/>
                    <a:lstStyle/>
                    <a:p>
                      <a:endParaRPr lang="pl-PL"/>
                    </a:p>
                  </a:txBody>
                  <a:tcPr/>
                </a:tc>
                <a:tc vMerge="1">
                  <a:txBody>
                    <a:bodyPr/>
                    <a:lstStyle/>
                    <a:p>
                      <a:endParaRPr lang="pl-PL"/>
                    </a:p>
                  </a:txBody>
                  <a:tcPr/>
                </a:tc>
                <a:tc vMerge="1">
                  <a:txBody>
                    <a:bodyPr/>
                    <a:lstStyle/>
                    <a:p>
                      <a:endParaRPr lang="pl-PL"/>
                    </a:p>
                  </a:txBody>
                  <a:tcPr/>
                </a:tc>
                <a:tc gridSpan="2">
                  <a:txBody>
                    <a:bodyPr/>
                    <a:lstStyle/>
                    <a:p>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Neurologopedia</a:t>
                      </a:r>
                      <a:endParaRPr lang="pl-PL"/>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hMerge="1">
                  <a:txBody>
                    <a:bodyPr/>
                    <a:lstStyle/>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Neurologopedia</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Styczeń 2024 – czerwiec 2025</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625959101"/>
                  </a:ext>
                </a:extLst>
              </a:tr>
              <a:tr h="905442">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3.</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SP Trzebień</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gridSpan="2">
                  <a:txBody>
                    <a:bodyPr/>
                    <a:lstStyle/>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Przygotowanie w zakresie</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pedagogiki specjalnej: Edukacja i</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terapia osób z zaburzeniami ze</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spektrum autyzmu</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hMerge="1">
                  <a:txBody>
                    <a:bodyPr/>
                    <a:lstStyle/>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Przygotowanie w zakresie</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pedagogiki specjalnej: Edukacja i</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terapia osób z zaburzeniami ze</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spektrum autyzmu</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listopad 2023 – sierpień 2024</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extLst>
                  <a:ext uri="{0D108BD9-81ED-4DB2-BD59-A6C34878D82A}">
                    <a16:rowId xmlns:a16="http://schemas.microsoft.com/office/drawing/2014/main" val="760363902"/>
                  </a:ext>
                </a:extLst>
              </a:tr>
              <a:tr h="226360">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4.</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buNone/>
                      </a:pPr>
                      <a:r>
                        <a:rPr lang="pl-PL" sz="1400" b="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ZS Siemianice</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gridSpan="4">
                  <a:txBody>
                    <a:bodyPr/>
                    <a:lstStyle/>
                    <a:p>
                      <a:pPr algn="ctr">
                        <a:buNone/>
                      </a:pPr>
                      <a:r>
                        <a:rPr lang="pl-PL" sz="14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brak</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92219358"/>
                  </a:ext>
                </a:extLst>
              </a:tr>
            </a:tbl>
          </a:graphicData>
        </a:graphic>
      </p:graphicFrame>
      <p:pic>
        <p:nvPicPr>
          <p:cNvPr id="5" name="Obraz 4" descr="Obraz zawierający na wolnym powietrzu, dom, Obszar mieszkalny, drzewo&#10;&#10;Zawartość wygenerowana przez sztuczną inteligencję może być niepoprawna.">
            <a:extLst>
              <a:ext uri="{FF2B5EF4-FFF2-40B4-BE49-F238E27FC236}">
                <a16:creationId xmlns:a16="http://schemas.microsoft.com/office/drawing/2014/main" id="{7D6BDDF5-3F3F-4490-3EB2-16355FB63BE4}"/>
              </a:ext>
            </a:extLst>
          </p:cNvPr>
          <p:cNvPicPr>
            <a:picLocks noChangeAspect="1"/>
          </p:cNvPicPr>
          <p:nvPr/>
        </p:nvPicPr>
        <p:blipFill>
          <a:blip r:embed="rId2">
            <a:extLst>
              <a:ext uri="{28A0092B-C50C-407E-A947-70E740481C1C}">
                <a14:useLocalDpi xmlns:a14="http://schemas.microsoft.com/office/drawing/2010/main" val="0"/>
              </a:ext>
            </a:extLst>
          </a:blip>
          <a:srcRect l="33082" r="27413"/>
          <a:stretch/>
        </p:blipFill>
        <p:spPr>
          <a:xfrm>
            <a:off x="7375490" y="0"/>
            <a:ext cx="4816510" cy="6858000"/>
          </a:xfrm>
          <a:prstGeom prst="rect">
            <a:avLst/>
          </a:prstGeom>
        </p:spPr>
      </p:pic>
      <p:sp>
        <p:nvSpPr>
          <p:cNvPr id="6" name="Prostokąt 5">
            <a:extLst>
              <a:ext uri="{FF2B5EF4-FFF2-40B4-BE49-F238E27FC236}">
                <a16:creationId xmlns:a16="http://schemas.microsoft.com/office/drawing/2014/main" id="{166BA2A7-0F3E-A01A-BEBE-C974FC0C16BA}"/>
              </a:ext>
            </a:extLst>
          </p:cNvPr>
          <p:cNvSpPr/>
          <p:nvPr/>
        </p:nvSpPr>
        <p:spPr>
          <a:xfrm>
            <a:off x="248817" y="231767"/>
            <a:ext cx="11694365" cy="6394465"/>
          </a:xfrm>
          <a:prstGeom prst="rect">
            <a:avLst/>
          </a:prstGeom>
          <a:noFill/>
          <a:ln w="254000">
            <a:solidFill>
              <a:srgbClr val="C18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1">
            <a:extLst>
              <a:ext uri="{FF2B5EF4-FFF2-40B4-BE49-F238E27FC236}">
                <a16:creationId xmlns:a16="http://schemas.microsoft.com/office/drawing/2014/main" id="{4FCD5FC3-BF57-284B-5535-35BF0FE271C8}"/>
              </a:ext>
            </a:extLst>
          </p:cNvPr>
          <p:cNvSpPr txBox="1">
            <a:spLocks/>
          </p:cNvSpPr>
          <p:nvPr/>
        </p:nvSpPr>
        <p:spPr>
          <a:xfrm>
            <a:off x="474658" y="326056"/>
            <a:ext cx="5408488" cy="891053"/>
          </a:xfrm>
          <a:prstGeom prst="rect">
            <a:avLst/>
          </a:prstGeom>
          <a:noFill/>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000" b="1">
                <a:solidFill>
                  <a:srgbClr val="C18243"/>
                </a:solidFill>
                <a:latin typeface="+mn-lt"/>
              </a:rPr>
              <a:t>OŚWIATA, WYCHOWANIE I OPIEKA NAD DZIEĆMI DO LAT TRZECH</a:t>
            </a:r>
            <a:endParaRPr lang="pl-PL" sz="3000" b="1" dirty="0">
              <a:solidFill>
                <a:srgbClr val="C18243"/>
              </a:solidFill>
              <a:latin typeface="+mn-lt"/>
            </a:endParaRPr>
          </a:p>
        </p:txBody>
      </p:sp>
    </p:spTree>
    <p:extLst>
      <p:ext uri="{BB962C8B-B14F-4D97-AF65-F5344CB8AC3E}">
        <p14:creationId xmlns:p14="http://schemas.microsoft.com/office/powerpoint/2010/main" val="4147607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87512" y="480546"/>
            <a:ext cx="5408488" cy="891053"/>
          </a:xfrm>
          <a:noFill/>
        </p:spPr>
        <p:txBody>
          <a:bodyPr>
            <a:normAutofit fontScale="90000"/>
          </a:bodyPr>
          <a:lstStyle/>
          <a:p>
            <a:pPr algn="l"/>
            <a:r>
              <a:rPr lang="pl-PL" sz="3000" b="1" dirty="0">
                <a:solidFill>
                  <a:srgbClr val="C18243"/>
                </a:solidFill>
                <a:latin typeface="+mn-lt"/>
              </a:rPr>
              <a:t>OŚWIATA, WYCHOWANIE I OPIEKA NAD DZIEĆMI DO LAT TRZECH</a:t>
            </a:r>
          </a:p>
        </p:txBody>
      </p:sp>
      <p:sp>
        <p:nvSpPr>
          <p:cNvPr id="16" name="pole tekstowe 15">
            <a:extLst>
              <a:ext uri="{FF2B5EF4-FFF2-40B4-BE49-F238E27FC236}">
                <a16:creationId xmlns:a16="http://schemas.microsoft.com/office/drawing/2014/main" id="{1F6814F5-FD8C-4F4F-ACC2-F03069425932}"/>
              </a:ext>
            </a:extLst>
          </p:cNvPr>
          <p:cNvSpPr txBox="1"/>
          <p:nvPr/>
        </p:nvSpPr>
        <p:spPr>
          <a:xfrm>
            <a:off x="687512" y="1620378"/>
            <a:ext cx="6402632" cy="3139321"/>
          </a:xfrm>
          <a:prstGeom prst="rect">
            <a:avLst/>
          </a:prstGeom>
          <a:noFill/>
        </p:spPr>
        <p:txBody>
          <a:bodyPr wrap="square">
            <a:spAutoFit/>
          </a:bodyPr>
          <a:lstStyle/>
          <a:p>
            <a:pPr algn="just"/>
            <a:r>
              <a:rPr lang="pl-PL" sz="1800" dirty="0">
                <a:effectLst/>
                <a:latin typeface="Calibri Light" panose="020F0302020204030204" pitchFamily="34" charset="0"/>
                <a:ea typeface="Times New Roman" panose="02020603050405020304" pitchFamily="18" charset="0"/>
              </a:rPr>
              <a:t>W 2024 roku z budżetu Gminy wydatki na oświatę wyniosły </a:t>
            </a:r>
            <a:r>
              <a:rPr lang="pl-PL" sz="1800" b="1" dirty="0">
                <a:effectLst/>
                <a:latin typeface="Calibri Light" panose="020F0302020204030204" pitchFamily="34" charset="0"/>
                <a:ea typeface="Times New Roman" panose="02020603050405020304" pitchFamily="18" charset="0"/>
              </a:rPr>
              <a:t>20 483 702,31 </a:t>
            </a:r>
            <a:r>
              <a:rPr lang="pl-PL" sz="1800" dirty="0">
                <a:effectLst/>
                <a:latin typeface="Calibri Light" panose="020F0302020204030204" pitchFamily="34" charset="0"/>
                <a:ea typeface="Times New Roman" panose="02020603050405020304" pitchFamily="18" charset="0"/>
              </a:rPr>
              <a:t>zł (w tym wydatki inwestycyjne 4 127 536,49 zł) co stanowiło około 1/5 wydatków ogółem. Subwencja oświatowa wynosiła </a:t>
            </a:r>
            <a:r>
              <a:rPr lang="pl-PL" sz="1800" b="1" dirty="0">
                <a:effectLst/>
                <a:latin typeface="Calibri Light" panose="020F0302020204030204" pitchFamily="34" charset="0"/>
                <a:ea typeface="Times New Roman" panose="02020603050405020304" pitchFamily="18" charset="0"/>
              </a:rPr>
              <a:t>8 461 869,00 zł </a:t>
            </a:r>
            <a:r>
              <a:rPr lang="pl-PL" sz="1800" dirty="0">
                <a:effectLst/>
                <a:latin typeface="Calibri Light" panose="020F0302020204030204" pitchFamily="34" charset="0"/>
                <a:ea typeface="Times New Roman" panose="02020603050405020304" pitchFamily="18" charset="0"/>
              </a:rPr>
              <a:t>i była o ponad 3 mln zł wyższa niż w roku poprzednim. Jednostki oświatowe w 2024 r. uzyskały dochody w łącznej kwocie 5 466 647,40 zł, w tym dotacje – 917 616,03 zł oraz środki pozyskane na inwestycje – 3 844 652, zł. Gmina dołożyła do zadań oświatowych 6 555 185,91 zł. Wydatki inwestycyjne na oświatę w 2024 r. wynosiły 4 127 536,49 zł, co oznacza, że były niższe o blisko 2 mln zł względem roku 2023, gdy ich wartość wyniosła 6 116 086,80 zł.</a:t>
            </a:r>
            <a:endParaRPr lang="pl-PL" sz="2000" dirty="0">
              <a:effectLst/>
              <a:latin typeface="Times New Roman" panose="02020603050405020304" pitchFamily="18" charset="0"/>
              <a:ea typeface="Times New Roman" panose="02020603050405020304" pitchFamily="18" charset="0"/>
            </a:endParaRPr>
          </a:p>
        </p:txBody>
      </p:sp>
      <p:sp>
        <p:nvSpPr>
          <p:cNvPr id="17" name="Pole tekstowe 240">
            <a:extLst>
              <a:ext uri="{FF2B5EF4-FFF2-40B4-BE49-F238E27FC236}">
                <a16:creationId xmlns:a16="http://schemas.microsoft.com/office/drawing/2014/main" id="{5413FF8A-AFC5-451D-BC19-A4426AB287C3}"/>
              </a:ext>
            </a:extLst>
          </p:cNvPr>
          <p:cNvSpPr txBox="1"/>
          <p:nvPr/>
        </p:nvSpPr>
        <p:spPr>
          <a:xfrm>
            <a:off x="7857863" y="5962104"/>
            <a:ext cx="3994298" cy="2769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800"/>
              </a:spcAft>
            </a:pPr>
            <a:r>
              <a:rPr lang="pl-PL" dirty="0">
                <a:effectLst/>
                <a:latin typeface="+mj-lt"/>
                <a:ea typeface="Times New Roman" panose="02020603050405020304" pitchFamily="18" charset="0"/>
                <a:cs typeface="Times New Roman" panose="02020603050405020304" pitchFamily="18" charset="0"/>
              </a:rPr>
              <a:t>Źródła wydatków na oświatę w roku 2024</a:t>
            </a:r>
          </a:p>
        </p:txBody>
      </p:sp>
      <p:graphicFrame>
        <p:nvGraphicFramePr>
          <p:cNvPr id="3" name="Wykres 2">
            <a:extLst>
              <a:ext uri="{FF2B5EF4-FFF2-40B4-BE49-F238E27FC236}">
                <a16:creationId xmlns:a16="http://schemas.microsoft.com/office/drawing/2014/main" id="{2CF78DAF-A6DD-9293-BCBF-43A1A85B2F69}"/>
              </a:ext>
            </a:extLst>
          </p:cNvPr>
          <p:cNvGraphicFramePr/>
          <p:nvPr>
            <p:extLst>
              <p:ext uri="{D42A27DB-BD31-4B8C-83A1-F6EECF244321}">
                <p14:modId xmlns:p14="http://schemas.microsoft.com/office/powerpoint/2010/main" val="780573668"/>
              </p:ext>
            </p:extLst>
          </p:nvPr>
        </p:nvGraphicFramePr>
        <p:xfrm>
          <a:off x="7988968" y="303295"/>
          <a:ext cx="3732088" cy="5587281"/>
        </p:xfrm>
        <a:graphic>
          <a:graphicData uri="http://schemas.openxmlformats.org/drawingml/2006/chart">
            <c:chart xmlns:c="http://schemas.openxmlformats.org/drawingml/2006/chart" xmlns:r="http://schemas.openxmlformats.org/officeDocument/2006/relationships" r:id="rId2"/>
          </a:graphicData>
        </a:graphic>
      </p:graphicFrame>
      <p:sp>
        <p:nvSpPr>
          <p:cNvPr id="4" name="Prostokąt 3">
            <a:extLst>
              <a:ext uri="{FF2B5EF4-FFF2-40B4-BE49-F238E27FC236}">
                <a16:creationId xmlns:a16="http://schemas.microsoft.com/office/drawing/2014/main" id="{F1D7D155-9C72-6658-7B12-801EA2BF02F6}"/>
              </a:ext>
            </a:extLst>
          </p:cNvPr>
          <p:cNvSpPr/>
          <p:nvPr/>
        </p:nvSpPr>
        <p:spPr>
          <a:xfrm>
            <a:off x="248817" y="231767"/>
            <a:ext cx="11694365" cy="6394465"/>
          </a:xfrm>
          <a:prstGeom prst="rect">
            <a:avLst/>
          </a:prstGeom>
          <a:noFill/>
          <a:ln w="254000">
            <a:solidFill>
              <a:srgbClr val="C18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240896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3824257" y="466315"/>
            <a:ext cx="5408488" cy="891053"/>
          </a:xfrm>
          <a:noFill/>
        </p:spPr>
        <p:txBody>
          <a:bodyPr>
            <a:normAutofit fontScale="90000"/>
          </a:bodyPr>
          <a:lstStyle/>
          <a:p>
            <a:r>
              <a:rPr lang="pl-PL" sz="3000" b="1" dirty="0">
                <a:solidFill>
                  <a:srgbClr val="C18243"/>
                </a:solidFill>
                <a:latin typeface="+mn-lt"/>
              </a:rPr>
              <a:t>OŚWIATA, WYCHOWANIE I OPIEKA NAD DZIEĆMI DO LAT TRZECH</a:t>
            </a:r>
          </a:p>
        </p:txBody>
      </p:sp>
      <p:sp>
        <p:nvSpPr>
          <p:cNvPr id="9" name="pole tekstowe 8">
            <a:extLst>
              <a:ext uri="{FF2B5EF4-FFF2-40B4-BE49-F238E27FC236}">
                <a16:creationId xmlns:a16="http://schemas.microsoft.com/office/drawing/2014/main" id="{4972E2E3-5092-4720-A151-8507220ACCAA}"/>
              </a:ext>
            </a:extLst>
          </p:cNvPr>
          <p:cNvSpPr txBox="1"/>
          <p:nvPr/>
        </p:nvSpPr>
        <p:spPr>
          <a:xfrm>
            <a:off x="4331252" y="5523882"/>
            <a:ext cx="4630328" cy="369332"/>
          </a:xfrm>
          <a:prstGeom prst="rect">
            <a:avLst/>
          </a:prstGeom>
          <a:noFill/>
        </p:spPr>
        <p:txBody>
          <a:bodyPr wrap="square">
            <a:spAutoFit/>
          </a:bodyPr>
          <a:lstStyle/>
          <a:p>
            <a:pPr algn="just"/>
            <a:r>
              <a:rPr lang="pl-PL" dirty="0">
                <a:latin typeface="+mj-lt"/>
              </a:rPr>
              <a:t>Wyniki egzaminu klas VIII w kwietniu 2024 roku</a:t>
            </a:r>
          </a:p>
        </p:txBody>
      </p:sp>
      <p:sp>
        <p:nvSpPr>
          <p:cNvPr id="8" name="pole tekstowe 7">
            <a:extLst>
              <a:ext uri="{FF2B5EF4-FFF2-40B4-BE49-F238E27FC236}">
                <a16:creationId xmlns:a16="http://schemas.microsoft.com/office/drawing/2014/main" id="{0ECC1D3C-C8D3-4F26-B5A9-952B0495E125}"/>
              </a:ext>
            </a:extLst>
          </p:cNvPr>
          <p:cNvSpPr txBox="1"/>
          <p:nvPr/>
        </p:nvSpPr>
        <p:spPr>
          <a:xfrm>
            <a:off x="1188580" y="1357368"/>
            <a:ext cx="10085555" cy="923330"/>
          </a:xfrm>
          <a:prstGeom prst="rect">
            <a:avLst/>
          </a:prstGeom>
          <a:noFill/>
        </p:spPr>
        <p:txBody>
          <a:bodyPr wrap="square">
            <a:spAutoFit/>
          </a:bodyPr>
          <a:lstStyle/>
          <a:p>
            <a:pPr algn="just"/>
            <a:r>
              <a:rPr lang="pl-PL" sz="1800" dirty="0">
                <a:effectLst/>
                <a:latin typeface="Calibri Light" panose="020F0302020204030204" pitchFamily="34" charset="0"/>
                <a:ea typeface="Times New Roman" panose="02020603050405020304" pitchFamily="18" charset="0"/>
              </a:rPr>
              <a:t>Na poniższym wykresie zobrazowano wyniki egzaminu klas VIII szkół podstawowych na terenie Gminy, które były przeprowadzone w kwietniu 2024 roku, odnosząc je do średnich wyników w powiecie </a:t>
            </a:r>
            <a:br>
              <a:rPr lang="pl-PL" sz="1800" dirty="0">
                <a:effectLst/>
                <a:latin typeface="Calibri Light" panose="020F0302020204030204" pitchFamily="34" charset="0"/>
                <a:ea typeface="Times New Roman" panose="02020603050405020304" pitchFamily="18" charset="0"/>
              </a:rPr>
            </a:br>
            <a:r>
              <a:rPr lang="pl-PL" sz="1800" dirty="0">
                <a:effectLst/>
                <a:latin typeface="Calibri Light" panose="020F0302020204030204" pitchFamily="34" charset="0"/>
                <a:ea typeface="Times New Roman" panose="02020603050405020304" pitchFamily="18" charset="0"/>
              </a:rPr>
              <a:t>i województwie.</a:t>
            </a:r>
            <a:endParaRPr lang="pl-PL" sz="1800" dirty="0">
              <a:effectLst/>
              <a:latin typeface="Times New Roman" panose="02020603050405020304" pitchFamily="18" charset="0"/>
              <a:ea typeface="Times New Roman" panose="02020603050405020304" pitchFamily="18" charset="0"/>
            </a:endParaRPr>
          </a:p>
        </p:txBody>
      </p:sp>
      <p:graphicFrame>
        <p:nvGraphicFramePr>
          <p:cNvPr id="3" name="Wykres 2">
            <a:extLst>
              <a:ext uri="{FF2B5EF4-FFF2-40B4-BE49-F238E27FC236}">
                <a16:creationId xmlns:a16="http://schemas.microsoft.com/office/drawing/2014/main" id="{2741C511-D2A3-3C23-4F41-BE01EA037434}"/>
              </a:ext>
            </a:extLst>
          </p:cNvPr>
          <p:cNvGraphicFramePr/>
          <p:nvPr>
            <p:extLst>
              <p:ext uri="{D42A27DB-BD31-4B8C-83A1-F6EECF244321}">
                <p14:modId xmlns:p14="http://schemas.microsoft.com/office/powerpoint/2010/main" val="2720206372"/>
              </p:ext>
            </p:extLst>
          </p:nvPr>
        </p:nvGraphicFramePr>
        <p:xfrm>
          <a:off x="2951671" y="2393458"/>
          <a:ext cx="6288656" cy="3130424"/>
        </p:xfrm>
        <a:graphic>
          <a:graphicData uri="http://schemas.openxmlformats.org/drawingml/2006/chart">
            <c:chart xmlns:c="http://schemas.openxmlformats.org/drawingml/2006/chart" xmlns:r="http://schemas.openxmlformats.org/officeDocument/2006/relationships" r:id="rId2"/>
          </a:graphicData>
        </a:graphic>
      </p:graphicFrame>
      <p:sp>
        <p:nvSpPr>
          <p:cNvPr id="5" name="Prostokąt 4">
            <a:extLst>
              <a:ext uri="{FF2B5EF4-FFF2-40B4-BE49-F238E27FC236}">
                <a16:creationId xmlns:a16="http://schemas.microsoft.com/office/drawing/2014/main" id="{D84365CE-53C9-DEA0-94F6-CA89F2148206}"/>
              </a:ext>
            </a:extLst>
          </p:cNvPr>
          <p:cNvSpPr/>
          <p:nvPr/>
        </p:nvSpPr>
        <p:spPr>
          <a:xfrm>
            <a:off x="248817" y="231767"/>
            <a:ext cx="11694365" cy="6394465"/>
          </a:xfrm>
          <a:prstGeom prst="rect">
            <a:avLst/>
          </a:prstGeom>
          <a:noFill/>
          <a:ln w="254000">
            <a:solidFill>
              <a:srgbClr val="C18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41537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3391756" y="327752"/>
            <a:ext cx="5408488" cy="891053"/>
          </a:xfrm>
          <a:noFill/>
        </p:spPr>
        <p:txBody>
          <a:bodyPr>
            <a:normAutofit fontScale="90000"/>
          </a:bodyPr>
          <a:lstStyle/>
          <a:p>
            <a:pPr algn="l"/>
            <a:r>
              <a:rPr lang="pl-PL" sz="3000" b="1" dirty="0">
                <a:solidFill>
                  <a:srgbClr val="C18243"/>
                </a:solidFill>
                <a:latin typeface="+mn-lt"/>
              </a:rPr>
              <a:t>OŚWIATA, WYCHOWANIE I OPIEKA NAD DZIEĆMI DO LAT TRZECH</a:t>
            </a:r>
          </a:p>
        </p:txBody>
      </p:sp>
      <p:graphicFrame>
        <p:nvGraphicFramePr>
          <p:cNvPr id="5" name="Tabela 4">
            <a:extLst>
              <a:ext uri="{FF2B5EF4-FFF2-40B4-BE49-F238E27FC236}">
                <a16:creationId xmlns:a16="http://schemas.microsoft.com/office/drawing/2014/main" id="{5449B3F4-5198-470D-A0AE-4A0B094A5CFC}"/>
              </a:ext>
            </a:extLst>
          </p:cNvPr>
          <p:cNvGraphicFramePr>
            <a:graphicFrameLocks noGrp="1"/>
          </p:cNvGraphicFramePr>
          <p:nvPr>
            <p:extLst>
              <p:ext uri="{D42A27DB-BD31-4B8C-83A1-F6EECF244321}">
                <p14:modId xmlns:p14="http://schemas.microsoft.com/office/powerpoint/2010/main" val="3210030427"/>
              </p:ext>
            </p:extLst>
          </p:nvPr>
        </p:nvGraphicFramePr>
        <p:xfrm>
          <a:off x="3059515" y="2052395"/>
          <a:ext cx="4343211" cy="5633601"/>
        </p:xfrm>
        <a:graphic>
          <a:graphicData uri="http://schemas.openxmlformats.org/drawingml/2006/table">
            <a:tbl>
              <a:tblPr firstRow="1" firstCol="1" bandRow="1"/>
              <a:tblGrid>
                <a:gridCol w="4343211">
                  <a:extLst>
                    <a:ext uri="{9D8B030D-6E8A-4147-A177-3AD203B41FA5}">
                      <a16:colId xmlns:a16="http://schemas.microsoft.com/office/drawing/2014/main" val="3732698597"/>
                    </a:ext>
                  </a:extLst>
                </a:gridCol>
              </a:tblGrid>
              <a:tr h="1058058">
                <a:tc>
                  <a:txBody>
                    <a:bodyPr/>
                    <a:lstStyle/>
                    <a:p>
                      <a:pPr algn="r">
                        <a:buNone/>
                      </a:pPr>
                      <a:r>
                        <a:rPr lang="pl-PL" sz="18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Stypendium za wysokie wyniki w nauce otrzymało </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buNone/>
                      </a:pPr>
                      <a:r>
                        <a:rPr lang="pl-PL" sz="1800" b="1" dirty="0">
                          <a:solidFill>
                            <a:srgbClr val="8D5E2F"/>
                          </a:solidFill>
                          <a:effectLst/>
                          <a:latin typeface="Calibri Light" panose="020F0302020204030204" pitchFamily="34" charset="0"/>
                          <a:ea typeface="Times New Roman" panose="02020603050405020304" pitchFamily="18" charset="0"/>
                          <a:cs typeface="Times New Roman" panose="02020603050405020304" pitchFamily="18" charset="0"/>
                        </a:rPr>
                        <a:t>48 uczniów</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275080124"/>
                  </a:ext>
                </a:extLst>
              </a:tr>
              <a:tr h="1058058">
                <a:tc>
                  <a:txBody>
                    <a:bodyPr/>
                    <a:lstStyle/>
                    <a:p>
                      <a:pPr algn="r">
                        <a:buNone/>
                      </a:pPr>
                      <a:r>
                        <a:rPr lang="pl-PL" sz="1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Stypendium przedmiotowe otrzymał </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buNone/>
                      </a:pPr>
                      <a:r>
                        <a:rPr lang="pl-PL" sz="1800" b="1">
                          <a:solidFill>
                            <a:srgbClr val="8D5E2F"/>
                          </a:solidFill>
                          <a:effectLst/>
                          <a:latin typeface="Calibri Light" panose="020F0302020204030204" pitchFamily="34" charset="0"/>
                          <a:ea typeface="Times New Roman" panose="02020603050405020304" pitchFamily="18" charset="0"/>
                          <a:cs typeface="Times New Roman" panose="02020603050405020304" pitchFamily="18" charset="0"/>
                        </a:rPr>
                        <a:t>1 uczeń</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904403909"/>
                  </a:ext>
                </a:extLst>
              </a:tr>
              <a:tr h="1058058">
                <a:tc>
                  <a:txBody>
                    <a:bodyPr/>
                    <a:lstStyle/>
                    <a:p>
                      <a:pPr algn="r">
                        <a:buNone/>
                      </a:pPr>
                      <a:r>
                        <a:rPr lang="pl-PL" sz="1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Stypendium artystyczne otrzymało </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buNone/>
                      </a:pPr>
                      <a:r>
                        <a:rPr lang="pl-PL" sz="18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pl-PL" sz="1800" b="1">
                          <a:solidFill>
                            <a:srgbClr val="8D5E2F"/>
                          </a:solidFill>
                          <a:effectLst/>
                          <a:latin typeface="Calibri Light" panose="020F0302020204030204" pitchFamily="34" charset="0"/>
                          <a:ea typeface="Times New Roman" panose="02020603050405020304" pitchFamily="18" charset="0"/>
                          <a:cs typeface="Times New Roman" panose="02020603050405020304" pitchFamily="18" charset="0"/>
                        </a:rPr>
                        <a:t>2 uczniów</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471491316"/>
                  </a:ext>
                </a:extLst>
              </a:tr>
              <a:tr h="1401369">
                <a:tc>
                  <a:txBody>
                    <a:bodyPr/>
                    <a:lstStyle/>
                    <a:p>
                      <a:pPr algn="r">
                        <a:buNone/>
                      </a:pPr>
                      <a:r>
                        <a:rPr lang="pl-PL" sz="16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Stypendium sportowe otrzymało </a:t>
                      </a:r>
                      <a:endParaRPr lang="pl-PL"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buNone/>
                      </a:pPr>
                      <a:r>
                        <a:rPr lang="pl-PL" sz="1600" b="1" dirty="0">
                          <a:solidFill>
                            <a:srgbClr val="8D5E2F"/>
                          </a:solidFill>
                          <a:effectLst/>
                          <a:latin typeface="Calibri Light" panose="020F0302020204030204" pitchFamily="34" charset="0"/>
                          <a:ea typeface="Times New Roman" panose="02020603050405020304" pitchFamily="18" charset="0"/>
                          <a:cs typeface="Times New Roman" panose="02020603050405020304" pitchFamily="18" charset="0"/>
                        </a:rPr>
                        <a:t>33 uczniów</a:t>
                      </a:r>
                      <a:endParaRPr lang="pl-PL"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890408681"/>
                  </a:ext>
                </a:extLst>
              </a:tr>
              <a:tr h="1058058">
                <a:tc>
                  <a:txBody>
                    <a:bodyPr/>
                    <a:lstStyle/>
                    <a:p>
                      <a:pPr algn="r"/>
                      <a:endParaRPr lang="pl-PL" sz="1800" dirty="0">
                        <a:solidFill>
                          <a:srgbClr val="FF9933"/>
                        </a:solidFill>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424264290"/>
                  </a:ext>
                </a:extLst>
              </a:tr>
            </a:tbl>
          </a:graphicData>
        </a:graphic>
      </p:graphicFrame>
      <p:pic>
        <p:nvPicPr>
          <p:cNvPr id="9" name="Grafika 14" descr="Biret">
            <a:extLst>
              <a:ext uri="{FF2B5EF4-FFF2-40B4-BE49-F238E27FC236}">
                <a16:creationId xmlns:a16="http://schemas.microsoft.com/office/drawing/2014/main" id="{012BAB20-F0F0-4499-95EF-2338F6E18BB8}"/>
              </a:ext>
            </a:extLst>
          </p:cNvPr>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18198" y="4606066"/>
            <a:ext cx="929051" cy="907199"/>
          </a:xfrm>
          <a:prstGeom prst="rect">
            <a:avLst/>
          </a:prstGeom>
        </p:spPr>
      </p:pic>
      <p:pic>
        <p:nvPicPr>
          <p:cNvPr id="10" name="Grafika 21" descr="Notacja muzyczna">
            <a:extLst>
              <a:ext uri="{FF2B5EF4-FFF2-40B4-BE49-F238E27FC236}">
                <a16:creationId xmlns:a16="http://schemas.microsoft.com/office/drawing/2014/main" id="{D40C65FD-F054-482A-B24F-622E32155B35}"/>
              </a:ext>
            </a:extLst>
          </p:cNvPr>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21742" y="3611311"/>
            <a:ext cx="929051" cy="847725"/>
          </a:xfrm>
          <a:prstGeom prst="rect">
            <a:avLst/>
          </a:prstGeom>
        </p:spPr>
      </p:pic>
      <p:pic>
        <p:nvPicPr>
          <p:cNvPr id="12" name="Grafika 15" descr="Kolba">
            <a:extLst>
              <a:ext uri="{FF2B5EF4-FFF2-40B4-BE49-F238E27FC236}">
                <a16:creationId xmlns:a16="http://schemas.microsoft.com/office/drawing/2014/main" id="{BE1D2A03-6479-4B17-B20B-7F96700739AD}"/>
              </a:ext>
            </a:extLst>
          </p:cNvPr>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18198" y="2779724"/>
            <a:ext cx="809625" cy="809625"/>
          </a:xfrm>
          <a:prstGeom prst="rect">
            <a:avLst/>
          </a:prstGeom>
        </p:spPr>
      </p:pic>
      <p:pic>
        <p:nvPicPr>
          <p:cNvPr id="13" name="Grafika 22" descr="Rolka dyplomu">
            <a:extLst>
              <a:ext uri="{FF2B5EF4-FFF2-40B4-BE49-F238E27FC236}">
                <a16:creationId xmlns:a16="http://schemas.microsoft.com/office/drawing/2014/main" id="{31F6C691-0BAB-4760-948F-1BF757A83DAF}"/>
              </a:ext>
            </a:extLst>
          </p:cNvPr>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550821" y="1763007"/>
            <a:ext cx="1071980" cy="1047906"/>
          </a:xfrm>
          <a:prstGeom prst="rect">
            <a:avLst/>
          </a:prstGeom>
        </p:spPr>
      </p:pic>
      <p:sp>
        <p:nvSpPr>
          <p:cNvPr id="14" name="pole tekstowe 13">
            <a:extLst>
              <a:ext uri="{FF2B5EF4-FFF2-40B4-BE49-F238E27FC236}">
                <a16:creationId xmlns:a16="http://schemas.microsoft.com/office/drawing/2014/main" id="{E8E73E03-2390-43D8-AA8F-A34ECA257FBF}"/>
              </a:ext>
            </a:extLst>
          </p:cNvPr>
          <p:cNvSpPr txBox="1"/>
          <p:nvPr/>
        </p:nvSpPr>
        <p:spPr>
          <a:xfrm>
            <a:off x="1741903" y="1250045"/>
            <a:ext cx="9241287" cy="878895"/>
          </a:xfrm>
          <a:prstGeom prst="rect">
            <a:avLst/>
          </a:prstGeom>
          <a:noFill/>
        </p:spPr>
        <p:txBody>
          <a:bodyPr wrap="square">
            <a:spAutoFit/>
          </a:bodyPr>
          <a:lstStyle/>
          <a:p>
            <a:pPr>
              <a:lnSpc>
                <a:spcPct val="150000"/>
              </a:lnSpc>
            </a:pPr>
            <a:r>
              <a:rPr lang="pl-PL" dirty="0">
                <a:effectLst/>
                <a:latin typeface="Calibri Light" panose="020F0302020204030204" pitchFamily="34" charset="0"/>
                <a:ea typeface="Times New Roman" panose="02020603050405020304" pitchFamily="18" charset="0"/>
              </a:rPr>
              <a:t>Najzdolniejsi uczniowie z terenu Gminy mogli w 2024 roku liczyć na otrzymanie stypendium za wyniki w nauce. </a:t>
            </a:r>
            <a:endParaRPr lang="pl-PL" dirty="0">
              <a:effectLst/>
              <a:latin typeface="Times New Roman" panose="02020603050405020304" pitchFamily="18" charset="0"/>
              <a:ea typeface="Times New Roman" panose="02020603050405020304" pitchFamily="18" charset="0"/>
            </a:endParaRPr>
          </a:p>
        </p:txBody>
      </p:sp>
      <p:pic>
        <p:nvPicPr>
          <p:cNvPr id="4" name="Grafika 4" descr="Piłka nożna z wypełnieniem pełnym">
            <a:extLst>
              <a:ext uri="{FF2B5EF4-FFF2-40B4-BE49-F238E27FC236}">
                <a16:creationId xmlns:a16="http://schemas.microsoft.com/office/drawing/2014/main" id="{1B546E17-603B-DB09-00D5-0F14150E73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13423" y="5513265"/>
            <a:ext cx="914400" cy="914400"/>
          </a:xfrm>
          <a:prstGeom prst="rect">
            <a:avLst/>
          </a:prstGeom>
        </p:spPr>
      </p:pic>
      <p:sp>
        <p:nvSpPr>
          <p:cNvPr id="3" name="Prostokąt 2">
            <a:extLst>
              <a:ext uri="{FF2B5EF4-FFF2-40B4-BE49-F238E27FC236}">
                <a16:creationId xmlns:a16="http://schemas.microsoft.com/office/drawing/2014/main" id="{19DAAF81-EC54-2683-00BC-AC04F9DF36E3}"/>
              </a:ext>
            </a:extLst>
          </p:cNvPr>
          <p:cNvSpPr/>
          <p:nvPr/>
        </p:nvSpPr>
        <p:spPr>
          <a:xfrm>
            <a:off x="248817" y="231767"/>
            <a:ext cx="11694365" cy="6394465"/>
          </a:xfrm>
          <a:prstGeom prst="rect">
            <a:avLst/>
          </a:prstGeom>
          <a:noFill/>
          <a:ln w="254000">
            <a:solidFill>
              <a:srgbClr val="C18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020589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3516444" y="554807"/>
            <a:ext cx="5408488" cy="891053"/>
          </a:xfrm>
          <a:noFill/>
        </p:spPr>
        <p:txBody>
          <a:bodyPr>
            <a:normAutofit fontScale="90000"/>
          </a:bodyPr>
          <a:lstStyle/>
          <a:p>
            <a:r>
              <a:rPr lang="pl-PL" sz="3000" b="1" dirty="0">
                <a:solidFill>
                  <a:srgbClr val="C18243"/>
                </a:solidFill>
                <a:latin typeface="+mn-lt"/>
              </a:rPr>
              <a:t>OŚWIATA, WYCHOWANIE I OPIEKA NAD DZIEĆMI DO LAT TRZECH</a:t>
            </a:r>
          </a:p>
        </p:txBody>
      </p:sp>
      <p:sp>
        <p:nvSpPr>
          <p:cNvPr id="8" name="pole tekstowe 7">
            <a:extLst>
              <a:ext uri="{FF2B5EF4-FFF2-40B4-BE49-F238E27FC236}">
                <a16:creationId xmlns:a16="http://schemas.microsoft.com/office/drawing/2014/main" id="{CBE6FC49-99D1-4776-A3D6-7D69F835D20C}"/>
              </a:ext>
            </a:extLst>
          </p:cNvPr>
          <p:cNvSpPr txBox="1"/>
          <p:nvPr/>
        </p:nvSpPr>
        <p:spPr>
          <a:xfrm>
            <a:off x="1857160" y="2518042"/>
            <a:ext cx="6943151" cy="369332"/>
          </a:xfrm>
          <a:prstGeom prst="rect">
            <a:avLst/>
          </a:prstGeom>
          <a:noFill/>
        </p:spPr>
        <p:txBody>
          <a:bodyPr wrap="square">
            <a:spAutoFit/>
          </a:bodyPr>
          <a:lstStyle/>
          <a:p>
            <a:pPr algn="just"/>
            <a:r>
              <a:rPr lang="pl-PL" dirty="0">
                <a:effectLst/>
                <a:latin typeface="+mj-lt"/>
                <a:ea typeface="Times New Roman" panose="02020603050405020304" pitchFamily="18" charset="0"/>
              </a:rPr>
              <a:t>Żłobki na terenie Gminy Łęka Opatowska</a:t>
            </a:r>
            <a:endParaRPr lang="pl-PL" dirty="0">
              <a:latin typeface="+mj-lt"/>
            </a:endParaRPr>
          </a:p>
        </p:txBody>
      </p:sp>
      <p:pic>
        <p:nvPicPr>
          <p:cNvPr id="3" name="Grafika 2" descr="Dziecko z wypełnieniem pełnym">
            <a:extLst>
              <a:ext uri="{FF2B5EF4-FFF2-40B4-BE49-F238E27FC236}">
                <a16:creationId xmlns:a16="http://schemas.microsoft.com/office/drawing/2014/main" id="{93968827-E224-C63F-D750-4CAC3D2125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2107" y="5119914"/>
            <a:ext cx="914400" cy="914400"/>
          </a:xfrm>
          <a:prstGeom prst="rect">
            <a:avLst/>
          </a:prstGeom>
        </p:spPr>
      </p:pic>
      <p:pic>
        <p:nvPicPr>
          <p:cNvPr id="5" name="Grafika 4" descr="Raczkujące niemowlę z wypełnieniem pełnym">
            <a:extLst>
              <a:ext uri="{FF2B5EF4-FFF2-40B4-BE49-F238E27FC236}">
                <a16:creationId xmlns:a16="http://schemas.microsoft.com/office/drawing/2014/main" id="{10143D7B-D02C-C327-57B0-1FFFB8979B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5331" y="5056838"/>
            <a:ext cx="1016478" cy="1016478"/>
          </a:xfrm>
          <a:prstGeom prst="rect">
            <a:avLst/>
          </a:prstGeom>
        </p:spPr>
      </p:pic>
      <p:pic>
        <p:nvPicPr>
          <p:cNvPr id="6" name="Grafika 5" descr="Dziecko z wypełnieniem pełnym">
            <a:extLst>
              <a:ext uri="{FF2B5EF4-FFF2-40B4-BE49-F238E27FC236}">
                <a16:creationId xmlns:a16="http://schemas.microsoft.com/office/drawing/2014/main" id="{040DED88-E5E2-35F8-B848-8B6E2C7985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22439" y="5158916"/>
            <a:ext cx="914400" cy="914400"/>
          </a:xfrm>
          <a:prstGeom prst="rect">
            <a:avLst/>
          </a:prstGeom>
        </p:spPr>
      </p:pic>
      <p:pic>
        <p:nvPicPr>
          <p:cNvPr id="9" name="Grafika 8" descr="Raczkujące niemowlę z wypełnieniem pełnym">
            <a:extLst>
              <a:ext uri="{FF2B5EF4-FFF2-40B4-BE49-F238E27FC236}">
                <a16:creationId xmlns:a16="http://schemas.microsoft.com/office/drawing/2014/main" id="{193EF7F9-EF20-2D46-0074-F0668FFDAD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87469" y="5127738"/>
            <a:ext cx="1016478" cy="1016478"/>
          </a:xfrm>
          <a:prstGeom prst="rect">
            <a:avLst/>
          </a:prstGeom>
        </p:spPr>
      </p:pic>
      <p:sp>
        <p:nvSpPr>
          <p:cNvPr id="10" name="Prostokąt 9">
            <a:extLst>
              <a:ext uri="{FF2B5EF4-FFF2-40B4-BE49-F238E27FC236}">
                <a16:creationId xmlns:a16="http://schemas.microsoft.com/office/drawing/2014/main" id="{008E5C97-C35B-845D-2807-AE2B643EC09A}"/>
              </a:ext>
            </a:extLst>
          </p:cNvPr>
          <p:cNvSpPr/>
          <p:nvPr/>
        </p:nvSpPr>
        <p:spPr>
          <a:xfrm>
            <a:off x="248817" y="231767"/>
            <a:ext cx="11694365" cy="6394465"/>
          </a:xfrm>
          <a:prstGeom prst="rect">
            <a:avLst/>
          </a:prstGeom>
          <a:noFill/>
          <a:ln w="254000">
            <a:solidFill>
              <a:srgbClr val="C18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13" name="Tabela 12">
            <a:extLst>
              <a:ext uri="{FF2B5EF4-FFF2-40B4-BE49-F238E27FC236}">
                <a16:creationId xmlns:a16="http://schemas.microsoft.com/office/drawing/2014/main" id="{6F11E87F-AB47-8270-C9EE-DD16EC3A39B6}"/>
              </a:ext>
            </a:extLst>
          </p:cNvPr>
          <p:cNvGraphicFramePr>
            <a:graphicFrameLocks noGrp="1"/>
          </p:cNvGraphicFramePr>
          <p:nvPr>
            <p:extLst>
              <p:ext uri="{D42A27DB-BD31-4B8C-83A1-F6EECF244321}">
                <p14:modId xmlns:p14="http://schemas.microsoft.com/office/powerpoint/2010/main" val="3960393168"/>
              </p:ext>
            </p:extLst>
          </p:nvPr>
        </p:nvGraphicFramePr>
        <p:xfrm>
          <a:off x="1857160" y="2908266"/>
          <a:ext cx="8930558" cy="1737456"/>
        </p:xfrm>
        <a:graphic>
          <a:graphicData uri="http://schemas.openxmlformats.org/drawingml/2006/table">
            <a:tbl>
              <a:tblPr firstRow="1" firstCol="1" bandRow="1"/>
              <a:tblGrid>
                <a:gridCol w="2797051">
                  <a:extLst>
                    <a:ext uri="{9D8B030D-6E8A-4147-A177-3AD203B41FA5}">
                      <a16:colId xmlns:a16="http://schemas.microsoft.com/office/drawing/2014/main" val="1471591478"/>
                    </a:ext>
                  </a:extLst>
                </a:gridCol>
                <a:gridCol w="1929001">
                  <a:extLst>
                    <a:ext uri="{9D8B030D-6E8A-4147-A177-3AD203B41FA5}">
                      <a16:colId xmlns:a16="http://schemas.microsoft.com/office/drawing/2014/main" val="504196366"/>
                    </a:ext>
                  </a:extLst>
                </a:gridCol>
                <a:gridCol w="1927214">
                  <a:extLst>
                    <a:ext uri="{9D8B030D-6E8A-4147-A177-3AD203B41FA5}">
                      <a16:colId xmlns:a16="http://schemas.microsoft.com/office/drawing/2014/main" val="1945763667"/>
                    </a:ext>
                  </a:extLst>
                </a:gridCol>
                <a:gridCol w="2277292">
                  <a:extLst>
                    <a:ext uri="{9D8B030D-6E8A-4147-A177-3AD203B41FA5}">
                      <a16:colId xmlns:a16="http://schemas.microsoft.com/office/drawing/2014/main" val="1965654840"/>
                    </a:ext>
                  </a:extLst>
                </a:gridCol>
              </a:tblGrid>
              <a:tr h="739068">
                <a:tc>
                  <a:txBody>
                    <a:bodyPr/>
                    <a:lstStyle/>
                    <a:p>
                      <a:pPr algn="ctr">
                        <a:lnSpc>
                          <a:spcPts val="1400"/>
                        </a:lnSpc>
                        <a:buNone/>
                      </a:pPr>
                      <a:r>
                        <a:rPr lang="pl-PL" sz="1800">
                          <a:solidFill>
                            <a:schemeClr val="bg1"/>
                          </a:solidFill>
                          <a:effectLst/>
                          <a:latin typeface="Calibri Light" panose="020F0302020204030204" pitchFamily="34" charset="0"/>
                          <a:ea typeface="Times New Roman" panose="02020603050405020304" pitchFamily="18" charset="0"/>
                          <a:cs typeface="Calibri" panose="020F0502020204030204" pitchFamily="34" charset="0"/>
                        </a:rPr>
                        <a:t> </a:t>
                      </a:r>
                      <a:endParaRPr lang="pl-PL"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buNone/>
                      </a:pPr>
                      <a:r>
                        <a:rPr lang="pl-PL" sz="1800" b="1">
                          <a:solidFill>
                            <a:schemeClr val="bg1"/>
                          </a:solidFill>
                          <a:effectLst/>
                          <a:latin typeface="Calibri Light" panose="020F0302020204030204" pitchFamily="34" charset="0"/>
                          <a:ea typeface="Times New Roman" panose="02020603050405020304" pitchFamily="18" charset="0"/>
                          <a:cs typeface="Calibri" panose="020F0502020204030204" pitchFamily="34" charset="0"/>
                        </a:rPr>
                        <a:t>Żłobek</a:t>
                      </a:r>
                      <a:endParaRPr lang="pl-PL"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9050" cap="flat" cmpd="sng" algn="ctr">
                      <a:solidFill>
                        <a:srgbClr val="F4B083"/>
                      </a:solidFill>
                      <a:prstDash val="solid"/>
                      <a:round/>
                      <a:headEnd type="none" w="med" len="med"/>
                      <a:tailEnd type="none" w="med" len="med"/>
                    </a:lnB>
                    <a:solidFill>
                      <a:srgbClr val="C18243"/>
                    </a:solidFill>
                  </a:tcPr>
                </a:tc>
                <a:tc>
                  <a:txBody>
                    <a:bodyPr/>
                    <a:lstStyle/>
                    <a:p>
                      <a:pPr algn="ctr">
                        <a:lnSpc>
                          <a:spcPts val="1400"/>
                        </a:lnSpc>
                        <a:buNone/>
                      </a:pPr>
                      <a:r>
                        <a:rPr lang="pl-PL" sz="1800" b="1" dirty="0">
                          <a:solidFill>
                            <a:schemeClr val="bg1"/>
                          </a:solidFill>
                          <a:effectLst/>
                          <a:latin typeface="Calibri Light" panose="020F0302020204030204" pitchFamily="34" charset="0"/>
                          <a:ea typeface="Times New Roman" panose="02020603050405020304" pitchFamily="18" charset="0"/>
                          <a:cs typeface="Calibri" panose="020F0502020204030204" pitchFamily="34" charset="0"/>
                        </a:rPr>
                        <a:t>Data rozpoczęcia funkcjonowania</a:t>
                      </a:r>
                      <a:endParaRPr lang="pl-PL"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9050" cap="flat" cmpd="sng" algn="ctr">
                      <a:solidFill>
                        <a:srgbClr val="F4B083"/>
                      </a:solidFill>
                      <a:prstDash val="solid"/>
                      <a:round/>
                      <a:headEnd type="none" w="med" len="med"/>
                      <a:tailEnd type="none" w="med" len="med"/>
                    </a:lnB>
                    <a:solidFill>
                      <a:srgbClr val="C18243"/>
                    </a:solidFill>
                  </a:tcPr>
                </a:tc>
                <a:tc>
                  <a:txBody>
                    <a:bodyPr/>
                    <a:lstStyle/>
                    <a:p>
                      <a:pPr algn="ctr">
                        <a:lnSpc>
                          <a:spcPts val="1400"/>
                        </a:lnSpc>
                        <a:buNone/>
                      </a:pPr>
                      <a:r>
                        <a:rPr lang="pl-PL" sz="1800" b="1">
                          <a:solidFill>
                            <a:schemeClr val="bg1"/>
                          </a:solidFill>
                          <a:effectLst/>
                          <a:latin typeface="Calibri Light" panose="020F0302020204030204" pitchFamily="34" charset="0"/>
                          <a:ea typeface="Times New Roman" panose="02020603050405020304" pitchFamily="18" charset="0"/>
                          <a:cs typeface="Calibri" panose="020F0502020204030204" pitchFamily="34" charset="0"/>
                        </a:rPr>
                        <a:t>Maksymalna liczba dzieci</a:t>
                      </a:r>
                      <a:endParaRPr lang="pl-PL"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9050" cap="flat" cmpd="sng" algn="ctr">
                      <a:solidFill>
                        <a:srgbClr val="F4B083"/>
                      </a:solidFill>
                      <a:prstDash val="solid"/>
                      <a:round/>
                      <a:headEnd type="none" w="med" len="med"/>
                      <a:tailEnd type="none" w="med" len="med"/>
                    </a:lnB>
                    <a:solidFill>
                      <a:srgbClr val="C18243"/>
                    </a:solidFill>
                  </a:tcPr>
                </a:tc>
                <a:tc>
                  <a:txBody>
                    <a:bodyPr/>
                    <a:lstStyle/>
                    <a:p>
                      <a:pPr algn="ctr">
                        <a:lnSpc>
                          <a:spcPts val="1400"/>
                        </a:lnSpc>
                        <a:buNone/>
                      </a:pPr>
                      <a:r>
                        <a:rPr lang="pl-PL" sz="1800" b="1" dirty="0">
                          <a:solidFill>
                            <a:schemeClr val="bg1"/>
                          </a:solidFill>
                          <a:effectLst/>
                          <a:latin typeface="Calibri Light" panose="020F0302020204030204" pitchFamily="34" charset="0"/>
                          <a:ea typeface="Times New Roman" panose="02020603050405020304" pitchFamily="18" charset="0"/>
                          <a:cs typeface="Calibri" panose="020F0502020204030204" pitchFamily="34" charset="0"/>
                        </a:rPr>
                        <a:t>Liczba dzieci uczęszczających do żłobka</a:t>
                      </a:r>
                      <a:endParaRPr lang="pl-PL"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9050" cap="flat" cmpd="sng" algn="ctr">
                      <a:solidFill>
                        <a:srgbClr val="F4B083"/>
                      </a:solidFill>
                      <a:prstDash val="solid"/>
                      <a:round/>
                      <a:headEnd type="none" w="med" len="med"/>
                      <a:tailEnd type="none" w="med" len="med"/>
                    </a:lnB>
                    <a:solidFill>
                      <a:srgbClr val="C18243"/>
                    </a:solidFill>
                  </a:tcPr>
                </a:tc>
                <a:extLst>
                  <a:ext uri="{0D108BD9-81ED-4DB2-BD59-A6C34878D82A}">
                    <a16:rowId xmlns:a16="http://schemas.microsoft.com/office/drawing/2014/main" val="4214272150"/>
                  </a:ext>
                </a:extLst>
              </a:tr>
              <a:tr h="499194">
                <a:tc>
                  <a:txBody>
                    <a:bodyPr/>
                    <a:lstStyle/>
                    <a:p>
                      <a:pPr algn="ctr">
                        <a:lnSpc>
                          <a:spcPts val="1400"/>
                        </a:lnSpc>
                        <a:buNone/>
                      </a:pPr>
                      <a:r>
                        <a:rPr lang="pl-PL" sz="1800" b="1" dirty="0">
                          <a:solidFill>
                            <a:schemeClr val="bg1"/>
                          </a:solidFill>
                          <a:effectLst/>
                          <a:latin typeface="Calibri Light" panose="020F0302020204030204" pitchFamily="34" charset="0"/>
                          <a:ea typeface="Times New Roman" panose="02020603050405020304" pitchFamily="18" charset="0"/>
                          <a:cs typeface="Calibri" panose="020F0502020204030204" pitchFamily="34" charset="0"/>
                        </a:rPr>
                        <a:t>Żłobek Gminny w </a:t>
                      </a:r>
                      <a:endParaRPr lang="pl-PL"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buNone/>
                      </a:pPr>
                      <a:r>
                        <a:rPr lang="pl-PL" sz="1800" b="1" dirty="0">
                          <a:solidFill>
                            <a:schemeClr val="bg1"/>
                          </a:solidFill>
                          <a:effectLst/>
                          <a:latin typeface="Calibri Light" panose="020F0302020204030204" pitchFamily="34" charset="0"/>
                          <a:ea typeface="Times New Roman" panose="02020603050405020304" pitchFamily="18" charset="0"/>
                          <a:cs typeface="Calibri" panose="020F0502020204030204" pitchFamily="34" charset="0"/>
                        </a:rPr>
                        <a:t>Opatowie</a:t>
                      </a:r>
                      <a:endParaRPr lang="pl-PL"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9050" cap="flat" cmpd="sng" algn="ctr">
                      <a:solidFill>
                        <a:srgbClr val="F4B083"/>
                      </a:solidFill>
                      <a:prstDash val="solid"/>
                      <a:round/>
                      <a:headEnd type="none" w="med" len="med"/>
                      <a:tailEnd type="none" w="med" len="med"/>
                    </a:lnT>
                    <a:lnB w="12700" cap="flat" cmpd="sng" algn="ctr">
                      <a:solidFill>
                        <a:srgbClr val="F7CAAC"/>
                      </a:solidFill>
                      <a:prstDash val="solid"/>
                      <a:round/>
                      <a:headEnd type="none" w="med" len="med"/>
                      <a:tailEnd type="none" w="med" len="med"/>
                    </a:lnB>
                    <a:solidFill>
                      <a:srgbClr val="C18243"/>
                    </a:solidFill>
                  </a:tcPr>
                </a:tc>
                <a:tc>
                  <a:txBody>
                    <a:bodyPr/>
                    <a:lstStyle/>
                    <a:p>
                      <a:pPr algn="ctr">
                        <a:lnSpc>
                          <a:spcPts val="1400"/>
                        </a:lnSpc>
                        <a:buNone/>
                      </a:pPr>
                      <a:r>
                        <a:rPr lang="pl-PL" sz="1800">
                          <a:effectLst/>
                          <a:latin typeface="Calibri Light" panose="020F0302020204030204" pitchFamily="34" charset="0"/>
                          <a:ea typeface="Times New Roman" panose="02020603050405020304" pitchFamily="18" charset="0"/>
                          <a:cs typeface="Calibri" panose="020F0502020204030204" pitchFamily="34" charset="0"/>
                        </a:rPr>
                        <a:t>29 grudnia 2016 roku</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9050" cap="flat" cmpd="sng" algn="ctr">
                      <a:solidFill>
                        <a:srgbClr val="F4B083"/>
                      </a:solidFill>
                      <a:prstDash val="solid"/>
                      <a:round/>
                      <a:headEnd type="none" w="med" len="med"/>
                      <a:tailEnd type="none" w="med" len="med"/>
                    </a:lnT>
                    <a:lnB w="12700" cap="flat" cmpd="sng" algn="ctr">
                      <a:solidFill>
                        <a:srgbClr val="F7CAAC"/>
                      </a:solidFill>
                      <a:prstDash val="solid"/>
                      <a:round/>
                      <a:headEnd type="none" w="med" len="med"/>
                      <a:tailEnd type="none" w="med" len="med"/>
                    </a:lnB>
                    <a:noFill/>
                  </a:tcPr>
                </a:tc>
                <a:tc>
                  <a:txBody>
                    <a:bodyPr/>
                    <a:lstStyle/>
                    <a:p>
                      <a:pPr algn="ctr">
                        <a:lnSpc>
                          <a:spcPts val="1400"/>
                        </a:lnSpc>
                        <a:buNone/>
                      </a:pPr>
                      <a:r>
                        <a:rPr lang="pl-PL" sz="1800">
                          <a:effectLst/>
                          <a:latin typeface="Calibri Light" panose="020F0302020204030204" pitchFamily="34" charset="0"/>
                          <a:ea typeface="Times New Roman" panose="02020603050405020304" pitchFamily="18" charset="0"/>
                          <a:cs typeface="Calibri" panose="020F0502020204030204" pitchFamily="34" charset="0"/>
                        </a:rPr>
                        <a:t>20</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9050" cap="flat" cmpd="sng" algn="ctr">
                      <a:solidFill>
                        <a:srgbClr val="F4B083"/>
                      </a:solidFill>
                      <a:prstDash val="solid"/>
                      <a:round/>
                      <a:headEnd type="none" w="med" len="med"/>
                      <a:tailEnd type="none" w="med" len="med"/>
                    </a:lnT>
                    <a:lnB w="12700" cap="flat" cmpd="sng" algn="ctr">
                      <a:solidFill>
                        <a:srgbClr val="F7CAAC"/>
                      </a:solidFill>
                      <a:prstDash val="solid"/>
                      <a:round/>
                      <a:headEnd type="none" w="med" len="med"/>
                      <a:tailEnd type="none" w="med" len="med"/>
                    </a:lnB>
                    <a:noFill/>
                  </a:tcPr>
                </a:tc>
                <a:tc>
                  <a:txBody>
                    <a:bodyPr/>
                    <a:lstStyle/>
                    <a:p>
                      <a:pPr algn="ctr">
                        <a:lnSpc>
                          <a:spcPts val="1400"/>
                        </a:lnSpc>
                        <a:buNone/>
                      </a:pPr>
                      <a:r>
                        <a:rPr lang="pl-PL" sz="1800">
                          <a:effectLst/>
                          <a:latin typeface="Calibri Light" panose="020F0302020204030204" pitchFamily="34" charset="0"/>
                          <a:ea typeface="Times New Roman" panose="02020603050405020304" pitchFamily="18" charset="0"/>
                          <a:cs typeface="Calibri" panose="020F0502020204030204" pitchFamily="34" charset="0"/>
                        </a:rPr>
                        <a:t>20</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9050" cap="flat" cmpd="sng" algn="ctr">
                      <a:solidFill>
                        <a:srgbClr val="F4B083"/>
                      </a:solidFill>
                      <a:prstDash val="solid"/>
                      <a:round/>
                      <a:headEnd type="none" w="med" len="med"/>
                      <a:tailEnd type="none" w="med" len="med"/>
                    </a:lnT>
                    <a:lnB w="12700" cap="flat" cmpd="sng" algn="ctr">
                      <a:solidFill>
                        <a:srgbClr val="F7CAAC"/>
                      </a:solidFill>
                      <a:prstDash val="solid"/>
                      <a:round/>
                      <a:headEnd type="none" w="med" len="med"/>
                      <a:tailEnd type="none" w="med" len="med"/>
                    </a:lnB>
                    <a:noFill/>
                  </a:tcPr>
                </a:tc>
                <a:extLst>
                  <a:ext uri="{0D108BD9-81ED-4DB2-BD59-A6C34878D82A}">
                    <a16:rowId xmlns:a16="http://schemas.microsoft.com/office/drawing/2014/main" val="4168843143"/>
                  </a:ext>
                </a:extLst>
              </a:tr>
              <a:tr h="499194">
                <a:tc>
                  <a:txBody>
                    <a:bodyPr/>
                    <a:lstStyle/>
                    <a:p>
                      <a:pPr algn="ctr">
                        <a:lnSpc>
                          <a:spcPts val="1400"/>
                        </a:lnSpc>
                        <a:buNone/>
                      </a:pPr>
                      <a:r>
                        <a:rPr lang="pl-PL" sz="1800" b="1" dirty="0">
                          <a:solidFill>
                            <a:schemeClr val="bg1"/>
                          </a:solidFill>
                          <a:effectLst/>
                          <a:latin typeface="Calibri Light" panose="020F0302020204030204" pitchFamily="34" charset="0"/>
                          <a:ea typeface="Times New Roman" panose="02020603050405020304" pitchFamily="18" charset="0"/>
                          <a:cs typeface="Calibri" panose="020F0502020204030204" pitchFamily="34" charset="0"/>
                        </a:rPr>
                        <a:t>Żłobek Gminny w </a:t>
                      </a:r>
                      <a:endParaRPr lang="pl-PL"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buNone/>
                      </a:pPr>
                      <a:r>
                        <a:rPr lang="pl-PL" sz="1800" b="1" dirty="0">
                          <a:solidFill>
                            <a:schemeClr val="bg1"/>
                          </a:solidFill>
                          <a:effectLst/>
                          <a:latin typeface="Calibri Light" panose="020F0302020204030204" pitchFamily="34" charset="0"/>
                          <a:ea typeface="Times New Roman" panose="02020603050405020304" pitchFamily="18" charset="0"/>
                          <a:cs typeface="Calibri" panose="020F0502020204030204" pitchFamily="34" charset="0"/>
                        </a:rPr>
                        <a:t>Łęce Opatowskiej</a:t>
                      </a:r>
                      <a:endParaRPr lang="pl-PL"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solidFill>
                      <a:srgbClr val="C18243"/>
                    </a:solidFill>
                  </a:tcPr>
                </a:tc>
                <a:tc>
                  <a:txBody>
                    <a:bodyPr/>
                    <a:lstStyle/>
                    <a:p>
                      <a:pPr algn="ctr">
                        <a:lnSpc>
                          <a:spcPts val="1400"/>
                        </a:lnSpc>
                        <a:buNone/>
                      </a:pPr>
                      <a:r>
                        <a:rPr lang="pl-PL" sz="1800">
                          <a:effectLst/>
                          <a:latin typeface="Calibri Light" panose="020F0302020204030204" pitchFamily="34" charset="0"/>
                          <a:ea typeface="Times New Roman" panose="02020603050405020304" pitchFamily="18" charset="0"/>
                          <a:cs typeface="Calibri" panose="020F0502020204030204" pitchFamily="34" charset="0"/>
                        </a:rPr>
                        <a:t>1 września 2019 roku</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noFill/>
                  </a:tcPr>
                </a:tc>
                <a:tc>
                  <a:txBody>
                    <a:bodyPr/>
                    <a:lstStyle/>
                    <a:p>
                      <a:pPr algn="ctr">
                        <a:lnSpc>
                          <a:spcPts val="1400"/>
                        </a:lnSpc>
                        <a:buNone/>
                      </a:pPr>
                      <a:r>
                        <a:rPr lang="pl-PL" sz="1800">
                          <a:effectLst/>
                          <a:latin typeface="Calibri Light" panose="020F0302020204030204" pitchFamily="34" charset="0"/>
                          <a:ea typeface="Times New Roman" panose="02020603050405020304" pitchFamily="18" charset="0"/>
                          <a:cs typeface="Calibri" panose="020F0502020204030204" pitchFamily="34" charset="0"/>
                        </a:rPr>
                        <a:t>16</a:t>
                      </a:r>
                      <a:endParaRPr lang="pl-P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noFill/>
                  </a:tcPr>
                </a:tc>
                <a:tc>
                  <a:txBody>
                    <a:bodyPr/>
                    <a:lstStyle/>
                    <a:p>
                      <a:pPr algn="ctr">
                        <a:lnSpc>
                          <a:spcPts val="1400"/>
                        </a:lnSpc>
                        <a:buNone/>
                      </a:pPr>
                      <a:r>
                        <a:rPr lang="pl-PL" sz="1800" dirty="0">
                          <a:effectLst/>
                          <a:latin typeface="Calibri Light" panose="020F0302020204030204" pitchFamily="34" charset="0"/>
                          <a:ea typeface="Times New Roman" panose="02020603050405020304" pitchFamily="18" charset="0"/>
                          <a:cs typeface="Calibri" panose="020F0502020204030204" pitchFamily="34" charset="0"/>
                        </a:rPr>
                        <a:t>16</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noFill/>
                  </a:tcPr>
                </a:tc>
                <a:extLst>
                  <a:ext uri="{0D108BD9-81ED-4DB2-BD59-A6C34878D82A}">
                    <a16:rowId xmlns:a16="http://schemas.microsoft.com/office/drawing/2014/main" val="31983474"/>
                  </a:ext>
                </a:extLst>
              </a:tr>
            </a:tbl>
          </a:graphicData>
        </a:graphic>
      </p:graphicFrame>
    </p:spTree>
    <p:extLst>
      <p:ext uri="{BB962C8B-B14F-4D97-AF65-F5344CB8AC3E}">
        <p14:creationId xmlns:p14="http://schemas.microsoft.com/office/powerpoint/2010/main" val="3436337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4569934" y="509813"/>
            <a:ext cx="3171293" cy="891053"/>
          </a:xfrm>
          <a:noFill/>
        </p:spPr>
        <p:txBody>
          <a:bodyPr>
            <a:noAutofit/>
          </a:bodyPr>
          <a:lstStyle/>
          <a:p>
            <a:r>
              <a:rPr lang="pl-PL" sz="3000" b="1" dirty="0">
                <a:solidFill>
                  <a:srgbClr val="820000"/>
                </a:solidFill>
                <a:latin typeface="+mn-lt"/>
              </a:rPr>
              <a:t>SPOŁECZNOŚĆ</a:t>
            </a:r>
            <a:br>
              <a:rPr lang="pl-PL" sz="3000" b="1" dirty="0">
                <a:solidFill>
                  <a:srgbClr val="820000"/>
                </a:solidFill>
                <a:latin typeface="+mn-lt"/>
              </a:rPr>
            </a:br>
            <a:r>
              <a:rPr lang="pl-PL" sz="2400" b="1" dirty="0">
                <a:solidFill>
                  <a:srgbClr val="820000"/>
                </a:solidFill>
                <a:latin typeface="+mn-lt"/>
              </a:rPr>
              <a:t>POMOC SPOŁECZNA</a:t>
            </a:r>
          </a:p>
        </p:txBody>
      </p:sp>
      <p:sp>
        <p:nvSpPr>
          <p:cNvPr id="10" name="pole tekstowe 9">
            <a:extLst>
              <a:ext uri="{FF2B5EF4-FFF2-40B4-BE49-F238E27FC236}">
                <a16:creationId xmlns:a16="http://schemas.microsoft.com/office/drawing/2014/main" id="{0D8BAA09-C96B-444E-ACE3-8EB9A771F505}"/>
              </a:ext>
            </a:extLst>
          </p:cNvPr>
          <p:cNvSpPr txBox="1"/>
          <p:nvPr/>
        </p:nvSpPr>
        <p:spPr>
          <a:xfrm>
            <a:off x="1117243" y="1935475"/>
            <a:ext cx="7147035" cy="338554"/>
          </a:xfrm>
          <a:prstGeom prst="rect">
            <a:avLst/>
          </a:prstGeom>
          <a:noFill/>
        </p:spPr>
        <p:txBody>
          <a:bodyPr wrap="square">
            <a:spAutoFit/>
          </a:bodyPr>
          <a:lstStyle/>
          <a:p>
            <a:r>
              <a:rPr lang="pl-PL" sz="1600" dirty="0">
                <a:effectLst/>
                <a:latin typeface="+mj-lt"/>
                <a:ea typeface="Times New Roman" panose="02020603050405020304" pitchFamily="18" charset="0"/>
              </a:rPr>
              <a:t>Źródła finansowania wydatków Gminnego Ośrodka Pomocy Społecznej w 2024 roku</a:t>
            </a:r>
            <a:endParaRPr lang="pl-PL" sz="1600" dirty="0">
              <a:latin typeface="+mj-lt"/>
            </a:endParaRPr>
          </a:p>
        </p:txBody>
      </p:sp>
      <p:sp>
        <p:nvSpPr>
          <p:cNvPr id="16" name="Pole tekstowe 26">
            <a:extLst>
              <a:ext uri="{FF2B5EF4-FFF2-40B4-BE49-F238E27FC236}">
                <a16:creationId xmlns:a16="http://schemas.microsoft.com/office/drawing/2014/main" id="{2DF4A5C9-2874-4B91-8552-779AD6ADFC73}"/>
              </a:ext>
            </a:extLst>
          </p:cNvPr>
          <p:cNvSpPr txBox="1">
            <a:spLocks noChangeArrowheads="1"/>
          </p:cNvSpPr>
          <p:nvPr/>
        </p:nvSpPr>
        <p:spPr bwMode="auto">
          <a:xfrm>
            <a:off x="8625878" y="4342299"/>
            <a:ext cx="2619375" cy="10668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ctr"/>
            <a:r>
              <a:rPr lang="pl-PL" sz="18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325 osób</a:t>
            </a:r>
            <a:br>
              <a:rPr lang="pl-PL" sz="18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br>
            <a:r>
              <a:rPr lang="pl-PL" sz="18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skorzystało z pomocy </a:t>
            </a:r>
            <a:br>
              <a:rPr lang="pl-PL" sz="18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br>
            <a:r>
              <a:rPr lang="pl-PL" sz="18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społecznej w 2024 roku</a:t>
            </a:r>
            <a:endParaRPr lang="pl-PL" sz="1800" dirty="0">
              <a:effectLst/>
              <a:latin typeface="Times New Roman" panose="02020603050405020304" pitchFamily="18" charset="0"/>
              <a:ea typeface="Times New Roman" panose="02020603050405020304" pitchFamily="18" charset="0"/>
            </a:endParaRPr>
          </a:p>
        </p:txBody>
      </p:sp>
      <p:pic>
        <p:nvPicPr>
          <p:cNvPr id="19" name="Grafika 18" descr="Grupa z wypełnieniem pełnym">
            <a:extLst>
              <a:ext uri="{FF2B5EF4-FFF2-40B4-BE49-F238E27FC236}">
                <a16:creationId xmlns:a16="http://schemas.microsoft.com/office/drawing/2014/main" id="{F7EA168A-09B2-4788-929F-AFB59E3544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39134" y="2557264"/>
            <a:ext cx="1992861" cy="1992861"/>
          </a:xfrm>
          <a:prstGeom prst="rect">
            <a:avLst/>
          </a:prstGeom>
        </p:spPr>
      </p:pic>
      <p:graphicFrame>
        <p:nvGraphicFramePr>
          <p:cNvPr id="3" name="Wykres 2">
            <a:extLst>
              <a:ext uri="{FF2B5EF4-FFF2-40B4-BE49-F238E27FC236}">
                <a16:creationId xmlns:a16="http://schemas.microsoft.com/office/drawing/2014/main" id="{CD4EB686-63C0-1108-ACF7-CB7EE24B9BEB}"/>
              </a:ext>
            </a:extLst>
          </p:cNvPr>
          <p:cNvGraphicFramePr/>
          <p:nvPr>
            <p:extLst>
              <p:ext uri="{D42A27DB-BD31-4B8C-83A1-F6EECF244321}">
                <p14:modId xmlns:p14="http://schemas.microsoft.com/office/powerpoint/2010/main" val="3211480148"/>
              </p:ext>
            </p:extLst>
          </p:nvPr>
        </p:nvGraphicFramePr>
        <p:xfrm>
          <a:off x="998939" y="2274029"/>
          <a:ext cx="6041822" cy="3449772"/>
        </p:xfrm>
        <a:graphic>
          <a:graphicData uri="http://schemas.openxmlformats.org/drawingml/2006/chart">
            <c:chart xmlns:c="http://schemas.openxmlformats.org/drawingml/2006/chart" xmlns:r="http://schemas.openxmlformats.org/officeDocument/2006/relationships" r:id="rId4"/>
          </a:graphicData>
        </a:graphic>
      </p:graphicFrame>
      <p:sp>
        <p:nvSpPr>
          <p:cNvPr id="4" name="Prostokąt 3">
            <a:extLst>
              <a:ext uri="{FF2B5EF4-FFF2-40B4-BE49-F238E27FC236}">
                <a16:creationId xmlns:a16="http://schemas.microsoft.com/office/drawing/2014/main" id="{46313211-A338-5155-DFBC-D0FBFCD9D289}"/>
              </a:ext>
            </a:extLst>
          </p:cNvPr>
          <p:cNvSpPr/>
          <p:nvPr/>
        </p:nvSpPr>
        <p:spPr>
          <a:xfrm>
            <a:off x="248817" y="231767"/>
            <a:ext cx="11694365" cy="6394465"/>
          </a:xfrm>
          <a:prstGeom prst="rect">
            <a:avLst/>
          </a:prstGeom>
          <a:noFill/>
          <a:ln w="254000">
            <a:solidFill>
              <a:srgbClr val="C18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34449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4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stokąt 7">
            <a:extLst>
              <a:ext uri="{FF2B5EF4-FFF2-40B4-BE49-F238E27FC236}">
                <a16:creationId xmlns:a16="http://schemas.microsoft.com/office/drawing/2014/main" id="{904EEDEE-D51B-4171-B04C-5FCD55CD37A4}"/>
              </a:ext>
            </a:extLst>
          </p:cNvPr>
          <p:cNvSpPr/>
          <p:nvPr/>
        </p:nvSpPr>
        <p:spPr>
          <a:xfrm>
            <a:off x="411480" y="987552"/>
            <a:ext cx="4485861" cy="108813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b="1" dirty="0">
                <a:solidFill>
                  <a:srgbClr val="323E4F"/>
                </a:solidFill>
                <a:ea typeface="+mj-ea"/>
                <a:cs typeface="+mj-cs"/>
              </a:rPr>
              <a:t>PODSTAWA PRAWNA</a:t>
            </a:r>
          </a:p>
        </p:txBody>
      </p:sp>
      <p:sp>
        <p:nvSpPr>
          <p:cNvPr id="56" name="Rectangle 5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4" name="Rectangle 5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Prostokąt 8">
            <a:extLst>
              <a:ext uri="{FF2B5EF4-FFF2-40B4-BE49-F238E27FC236}">
                <a16:creationId xmlns:a16="http://schemas.microsoft.com/office/drawing/2014/main" id="{C56E9355-6793-40A1-A192-6BD706138684}"/>
              </a:ext>
            </a:extLst>
          </p:cNvPr>
          <p:cNvSpPr/>
          <p:nvPr/>
        </p:nvSpPr>
        <p:spPr>
          <a:xfrm>
            <a:off x="398493" y="2304288"/>
            <a:ext cx="5931970" cy="3993865"/>
          </a:xfrm>
          <a:prstGeom prst="rect">
            <a:avLst/>
          </a:prstGeom>
        </p:spPr>
        <p:txBody>
          <a:bodyPr vert="horz" lIns="91440" tIns="45720" rIns="91440" bIns="45720" rtlCol="0" anchor="t">
            <a:noAutofit/>
          </a:bodyPr>
          <a:lstStyle/>
          <a:p>
            <a:pPr algn="just"/>
            <a:r>
              <a:rPr lang="pl-PL" sz="1600" dirty="0">
                <a:effectLst/>
                <a:latin typeface="+mj-lt"/>
                <a:ea typeface="Times New Roman" panose="02020603050405020304" pitchFamily="18" charset="0"/>
              </a:rPr>
              <a:t>W związku z ustawą z dnia 11 stycznia 2018 roku o zmianie niektórych ustaw w celu zwiększenia udziału obywateli w procesie wybierania, funkcjonowania i kontrolowania niektórych organów publicznych do ustawy z dnia 8 marca 1990 roku o samorządzie gminnym wprowadzono nową instytucję prawną – Raport o stanie Gminy.</a:t>
            </a:r>
          </a:p>
          <a:p>
            <a:pPr algn="just"/>
            <a:r>
              <a:rPr lang="pl-PL" sz="1600" dirty="0">
                <a:effectLst/>
                <a:latin typeface="+mj-lt"/>
                <a:ea typeface="Times New Roman" panose="02020603050405020304" pitchFamily="18" charset="0"/>
              </a:rPr>
              <a:t> </a:t>
            </a:r>
          </a:p>
          <a:p>
            <a:pPr algn="just"/>
            <a:r>
              <a:rPr lang="pl-PL" sz="1600" dirty="0">
                <a:effectLst/>
                <a:latin typeface="+mj-lt"/>
                <a:ea typeface="Times New Roman" panose="02020603050405020304" pitchFamily="18" charset="0"/>
              </a:rPr>
              <a:t>Raport o stanie Gminy przedstawia co roku Wójt Radzie Gminy nie później niż do 30 maja. Obejmuje on podsumowanie działalności Wójta w roku poprzednim, w szczególności realizację polityk, programów i strategii oraz uchwał Rady Gminy i funduszu sołeckiego.</a:t>
            </a:r>
          </a:p>
          <a:p>
            <a:pPr algn="just"/>
            <a:r>
              <a:rPr lang="pl-PL" sz="1600" dirty="0">
                <a:effectLst/>
                <a:latin typeface="+mj-lt"/>
                <a:ea typeface="Times New Roman" panose="02020603050405020304" pitchFamily="18" charset="0"/>
              </a:rPr>
              <a:t> </a:t>
            </a:r>
          </a:p>
          <a:p>
            <a:pPr algn="just"/>
            <a:r>
              <a:rPr lang="pl-PL" sz="1600" dirty="0">
                <a:effectLst/>
                <a:latin typeface="+mj-lt"/>
                <a:ea typeface="Times New Roman" panose="02020603050405020304" pitchFamily="18" charset="0"/>
              </a:rPr>
              <a:t>Raport o stanie Gminy rozpatrywany jest podczas sesji, na której podejmowana jest uchwała w sprawie udzielenia lub nieudzielenia absolutorium Wójtowi. Rozpatrywany jest on w pierwszej kolejności,              a etap debaty kończy się przeprowadzeniem głosowania nad udzieleniem Wójtowi wotum zaufania.</a:t>
            </a:r>
          </a:p>
          <a:p>
            <a:pPr algn="just"/>
            <a:r>
              <a:rPr lang="pl-PL" sz="1600" dirty="0">
                <a:effectLst/>
                <a:latin typeface="+mj-lt"/>
                <a:ea typeface="Times New Roman" panose="02020603050405020304" pitchFamily="18" charset="0"/>
              </a:rPr>
              <a:t> </a:t>
            </a:r>
          </a:p>
        </p:txBody>
      </p:sp>
      <p:sp>
        <p:nvSpPr>
          <p:cNvPr id="2" name="Prostokąt 1">
            <a:extLst>
              <a:ext uri="{FF2B5EF4-FFF2-40B4-BE49-F238E27FC236}">
                <a16:creationId xmlns:a16="http://schemas.microsoft.com/office/drawing/2014/main" id="{BBDD2658-3369-6FF8-C0C5-C450C01A0A4D}"/>
              </a:ext>
            </a:extLst>
          </p:cNvPr>
          <p:cNvSpPr/>
          <p:nvPr/>
        </p:nvSpPr>
        <p:spPr>
          <a:xfrm>
            <a:off x="310101" y="477078"/>
            <a:ext cx="874643" cy="3001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Obraz 2">
            <a:extLst>
              <a:ext uri="{FF2B5EF4-FFF2-40B4-BE49-F238E27FC236}">
                <a16:creationId xmlns:a16="http://schemas.microsoft.com/office/drawing/2014/main" id="{B8B7DB6E-0833-23BE-AA21-06AADBBDEAC3}"/>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18158" r="30307"/>
          <a:stretch/>
        </p:blipFill>
        <p:spPr bwMode="auto">
          <a:xfrm>
            <a:off x="5907504" y="0"/>
            <a:ext cx="6284495" cy="6858000"/>
          </a:xfrm>
          <a:prstGeom prst="rect">
            <a:avLst/>
          </a:prstGeom>
          <a:noFill/>
          <a:ln>
            <a:noFill/>
          </a:ln>
          <a:effectLst>
            <a:softEdge rad="584200"/>
          </a:effectLst>
        </p:spPr>
      </p:pic>
      <p:sp>
        <p:nvSpPr>
          <p:cNvPr id="4" name="Prostokąt 3">
            <a:extLst>
              <a:ext uri="{FF2B5EF4-FFF2-40B4-BE49-F238E27FC236}">
                <a16:creationId xmlns:a16="http://schemas.microsoft.com/office/drawing/2014/main" id="{57FE7104-21B2-343E-DA45-AF2229CE2BC9}"/>
              </a:ext>
            </a:extLst>
          </p:cNvPr>
          <p:cNvSpPr/>
          <p:nvPr/>
        </p:nvSpPr>
        <p:spPr>
          <a:xfrm>
            <a:off x="248817" y="231767"/>
            <a:ext cx="11694365" cy="6394465"/>
          </a:xfrm>
          <a:prstGeom prst="rect">
            <a:avLst/>
          </a:prstGeom>
          <a:noFill/>
          <a:ln w="2540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853011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4766812" y="426523"/>
            <a:ext cx="2850715" cy="891053"/>
          </a:xfrm>
          <a:noFill/>
        </p:spPr>
        <p:txBody>
          <a:bodyPr>
            <a:noAutofit/>
          </a:bodyPr>
          <a:lstStyle/>
          <a:p>
            <a:r>
              <a:rPr lang="pl-PL" sz="3000" b="1" dirty="0">
                <a:solidFill>
                  <a:srgbClr val="820000"/>
                </a:solidFill>
                <a:latin typeface="+mn-lt"/>
              </a:rPr>
              <a:t>SPOŁECZNOŚĆ</a:t>
            </a:r>
            <a:br>
              <a:rPr lang="pl-PL" sz="3000" b="1" dirty="0">
                <a:solidFill>
                  <a:srgbClr val="820000"/>
                </a:solidFill>
                <a:latin typeface="+mn-lt"/>
              </a:rPr>
            </a:br>
            <a:r>
              <a:rPr lang="pl-PL" sz="2400" b="1" dirty="0">
                <a:solidFill>
                  <a:srgbClr val="820000"/>
                </a:solidFill>
                <a:latin typeface="+mn-lt"/>
              </a:rPr>
              <a:t>POMOC SPOŁECZNA</a:t>
            </a:r>
          </a:p>
        </p:txBody>
      </p:sp>
      <p:grpSp>
        <p:nvGrpSpPr>
          <p:cNvPr id="7" name="Grupa 6">
            <a:extLst>
              <a:ext uri="{FF2B5EF4-FFF2-40B4-BE49-F238E27FC236}">
                <a16:creationId xmlns:a16="http://schemas.microsoft.com/office/drawing/2014/main" id="{ECE03C68-A484-4A10-980D-326F5B405FDD}"/>
              </a:ext>
            </a:extLst>
          </p:cNvPr>
          <p:cNvGrpSpPr/>
          <p:nvPr/>
        </p:nvGrpSpPr>
        <p:grpSpPr>
          <a:xfrm>
            <a:off x="2546605" y="1116294"/>
            <a:ext cx="7061394" cy="1753418"/>
            <a:chOff x="927340" y="-210342"/>
            <a:chExt cx="3086100" cy="1580015"/>
          </a:xfrm>
        </p:grpSpPr>
        <p:sp>
          <p:nvSpPr>
            <p:cNvPr id="8" name="Pole tekstowe 2">
              <a:extLst>
                <a:ext uri="{FF2B5EF4-FFF2-40B4-BE49-F238E27FC236}">
                  <a16:creationId xmlns:a16="http://schemas.microsoft.com/office/drawing/2014/main" id="{4C1DE994-D731-4EFE-9E07-2DBFF95CFCCC}"/>
                </a:ext>
              </a:extLst>
            </p:cNvPr>
            <p:cNvSpPr txBox="1">
              <a:spLocks noChangeArrowheads="1"/>
            </p:cNvSpPr>
            <p:nvPr/>
          </p:nvSpPr>
          <p:spPr bwMode="auto">
            <a:xfrm>
              <a:off x="927340" y="-71260"/>
              <a:ext cx="3086100" cy="9334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50000"/>
                </a:lnSpc>
              </a:pPr>
              <a:r>
                <a:rPr lang="pl-PL" b="1" dirty="0">
                  <a:effectLst/>
                  <a:ea typeface="Times New Roman" panose="02020603050405020304" pitchFamily="18" charset="0"/>
                  <a:cs typeface="Times New Roman" panose="02020603050405020304" pitchFamily="18" charset="0"/>
                </a:rPr>
                <a:t>Posiłek w domu i w szkole</a:t>
              </a:r>
            </a:p>
            <a:p>
              <a:pPr algn="ctr">
                <a:lnSpc>
                  <a:spcPct val="150000"/>
                </a:lnSpc>
              </a:pPr>
              <a:r>
                <a:rPr lang="pl-PL" b="1" dirty="0">
                  <a:effectLst/>
                  <a:ea typeface="Times New Roman" panose="02020603050405020304" pitchFamily="18" charset="0"/>
                  <a:cs typeface="Times New Roman" panose="02020603050405020304" pitchFamily="18" charset="0"/>
                </a:rPr>
                <a:t>33 966,80 zł</a:t>
              </a:r>
            </a:p>
            <a:p>
              <a:pPr algn="ctr">
                <a:lnSpc>
                  <a:spcPct val="150000"/>
                </a:lnSpc>
              </a:pPr>
              <a:r>
                <a:rPr lang="pl-PL" b="1" dirty="0">
                  <a:effectLst/>
                  <a:ea typeface="Times New Roman" panose="02020603050405020304" pitchFamily="18" charset="0"/>
                  <a:cs typeface="Times New Roman" panose="02020603050405020304" pitchFamily="18" charset="0"/>
                </a:rPr>
                <a:t>4 300 posiłków</a:t>
              </a:r>
            </a:p>
          </p:txBody>
        </p:sp>
        <p:pic>
          <p:nvPicPr>
            <p:cNvPr id="9" name="Grafika 27" descr="Widelec i nóż">
              <a:extLst>
                <a:ext uri="{FF2B5EF4-FFF2-40B4-BE49-F238E27FC236}">
                  <a16:creationId xmlns:a16="http://schemas.microsoft.com/office/drawing/2014/main" id="{FD573703-AB3A-49BD-98E8-D5CF80B1EC4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908" y="-210342"/>
              <a:ext cx="681946" cy="1580015"/>
            </a:xfrm>
            <a:prstGeom prst="rect">
              <a:avLst/>
            </a:prstGeom>
          </p:spPr>
        </p:pic>
      </p:grpSp>
      <p:sp>
        <p:nvSpPr>
          <p:cNvPr id="10" name="Pole tekstowe 2">
            <a:extLst>
              <a:ext uri="{FF2B5EF4-FFF2-40B4-BE49-F238E27FC236}">
                <a16:creationId xmlns:a16="http://schemas.microsoft.com/office/drawing/2014/main" id="{DE6E9AED-93E0-45E0-BC57-70690C130DBB}"/>
              </a:ext>
            </a:extLst>
          </p:cNvPr>
          <p:cNvSpPr txBox="1">
            <a:spLocks noChangeArrowheads="1"/>
          </p:cNvSpPr>
          <p:nvPr/>
        </p:nvSpPr>
        <p:spPr bwMode="auto">
          <a:xfrm>
            <a:off x="4079817" y="3222917"/>
            <a:ext cx="4007377" cy="8382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50000"/>
              </a:lnSpc>
            </a:pPr>
            <a:r>
              <a:rPr lang="pl-PL" b="1" dirty="0">
                <a:effectLst/>
                <a:ea typeface="Times New Roman" panose="02020603050405020304" pitchFamily="18" charset="0"/>
                <a:cs typeface="Times New Roman" panose="02020603050405020304" pitchFamily="18" charset="0"/>
              </a:rPr>
              <a:t>Pobyt 2 dzieci w rodzinie zastępczej </a:t>
            </a:r>
            <a:endParaRPr lang="pl-PL" b="1" dirty="0">
              <a:effectLst/>
              <a:ea typeface="Times New Roman" panose="02020603050405020304" pitchFamily="18" charset="0"/>
            </a:endParaRPr>
          </a:p>
          <a:p>
            <a:pPr algn="ctr">
              <a:lnSpc>
                <a:spcPct val="150000"/>
              </a:lnSpc>
            </a:pPr>
            <a:r>
              <a:rPr lang="pl-PL" b="1" dirty="0">
                <a:effectLst/>
                <a:ea typeface="Times New Roman" panose="02020603050405020304" pitchFamily="18" charset="0"/>
                <a:cs typeface="Times New Roman" panose="02020603050405020304" pitchFamily="18" charset="0"/>
              </a:rPr>
              <a:t>48 177,77 zł</a:t>
            </a:r>
          </a:p>
        </p:txBody>
      </p:sp>
      <p:pic>
        <p:nvPicPr>
          <p:cNvPr id="13" name="Grafika 12" descr="Rodzina z dziewczynką z wypełnieniem pełnym">
            <a:extLst>
              <a:ext uri="{FF2B5EF4-FFF2-40B4-BE49-F238E27FC236}">
                <a16:creationId xmlns:a16="http://schemas.microsoft.com/office/drawing/2014/main" id="{95BA54E3-553C-4940-82B3-ADACED603D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61334" y="2719868"/>
            <a:ext cx="1705623" cy="1705623"/>
          </a:xfrm>
          <a:prstGeom prst="rect">
            <a:avLst/>
          </a:prstGeom>
        </p:spPr>
      </p:pic>
      <p:sp>
        <p:nvSpPr>
          <p:cNvPr id="14" name="Pole tekstowe 2">
            <a:extLst>
              <a:ext uri="{FF2B5EF4-FFF2-40B4-BE49-F238E27FC236}">
                <a16:creationId xmlns:a16="http://schemas.microsoft.com/office/drawing/2014/main" id="{B7C92A0E-8380-44B7-B0D2-AA4A524D534B}"/>
              </a:ext>
            </a:extLst>
          </p:cNvPr>
          <p:cNvSpPr txBox="1">
            <a:spLocks noChangeArrowheads="1"/>
          </p:cNvSpPr>
          <p:nvPr/>
        </p:nvSpPr>
        <p:spPr bwMode="auto">
          <a:xfrm>
            <a:off x="2640089" y="4378098"/>
            <a:ext cx="6911822" cy="6286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50000"/>
              </a:lnSpc>
            </a:pPr>
            <a:r>
              <a:rPr lang="pl-PL" b="1" dirty="0">
                <a:effectLst/>
                <a:ea typeface="Times New Roman" panose="02020603050405020304" pitchFamily="18" charset="0"/>
                <a:cs typeface="Times New Roman" panose="02020603050405020304" pitchFamily="18" charset="0"/>
              </a:rPr>
              <a:t>Wypłacono </a:t>
            </a:r>
            <a:r>
              <a:rPr lang="pl-PL" b="1" dirty="0">
                <a:ea typeface="Times New Roman" panose="02020603050405020304" pitchFamily="18" charset="0"/>
                <a:cs typeface="Times New Roman" panose="02020603050405020304" pitchFamily="18" charset="0"/>
              </a:rPr>
              <a:t>ś</a:t>
            </a:r>
            <a:r>
              <a:rPr lang="pl-PL" b="1" dirty="0">
                <a:effectLst/>
                <a:ea typeface="Times New Roman" panose="02020603050405020304" pitchFamily="18" charset="0"/>
                <a:cs typeface="Times New Roman" panose="02020603050405020304" pitchFamily="18" charset="0"/>
              </a:rPr>
              <a:t>wiadczenia z funduszu alimentacyjnego dla </a:t>
            </a:r>
            <a:r>
              <a:rPr lang="pl-PL" b="1" dirty="0">
                <a:ea typeface="Times New Roman" panose="02020603050405020304" pitchFamily="18" charset="0"/>
                <a:cs typeface="Times New Roman" panose="02020603050405020304" pitchFamily="18" charset="0"/>
              </a:rPr>
              <a:t>16</a:t>
            </a:r>
            <a:r>
              <a:rPr lang="pl-PL" b="1" dirty="0">
                <a:effectLst/>
                <a:ea typeface="Times New Roman" panose="02020603050405020304" pitchFamily="18" charset="0"/>
                <a:cs typeface="Times New Roman" panose="02020603050405020304" pitchFamily="18" charset="0"/>
              </a:rPr>
              <a:t> rodzin</a:t>
            </a:r>
            <a:endParaRPr lang="pl-PL" b="1" dirty="0">
              <a:effectLst/>
              <a:ea typeface="Times New Roman" panose="02020603050405020304" pitchFamily="18" charset="0"/>
            </a:endParaRPr>
          </a:p>
          <a:p>
            <a:pPr algn="ctr">
              <a:lnSpc>
                <a:spcPct val="150000"/>
              </a:lnSpc>
            </a:pPr>
            <a:r>
              <a:rPr lang="pl-PL" b="1" dirty="0">
                <a:effectLst/>
                <a:ea typeface="Times New Roman" panose="02020603050405020304" pitchFamily="18" charset="0"/>
              </a:rPr>
              <a:t>Ogólna kwota 127 345,53 zł</a:t>
            </a:r>
          </a:p>
        </p:txBody>
      </p:sp>
      <p:pic>
        <p:nvPicPr>
          <p:cNvPr id="17" name="Grafika 35" descr="Kobieta z wózkiem">
            <a:extLst>
              <a:ext uri="{FF2B5EF4-FFF2-40B4-BE49-F238E27FC236}">
                <a16:creationId xmlns:a16="http://schemas.microsoft.com/office/drawing/2014/main" id="{12D1E7F3-9169-48A5-91DD-E7D9CDB345B7}"/>
              </a:ext>
            </a:extLst>
          </p:cNvPr>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4341" y="3753196"/>
            <a:ext cx="1701999" cy="1596542"/>
          </a:xfrm>
          <a:prstGeom prst="rect">
            <a:avLst/>
          </a:prstGeom>
        </p:spPr>
      </p:pic>
      <p:sp>
        <p:nvSpPr>
          <p:cNvPr id="21" name="pole tekstowe 20">
            <a:extLst>
              <a:ext uri="{FF2B5EF4-FFF2-40B4-BE49-F238E27FC236}">
                <a16:creationId xmlns:a16="http://schemas.microsoft.com/office/drawing/2014/main" id="{E09D85A2-A736-49D6-A692-CC57026FA92E}"/>
              </a:ext>
            </a:extLst>
          </p:cNvPr>
          <p:cNvSpPr txBox="1"/>
          <p:nvPr/>
        </p:nvSpPr>
        <p:spPr>
          <a:xfrm>
            <a:off x="4297146" y="5903695"/>
            <a:ext cx="3790048" cy="369332"/>
          </a:xfrm>
          <a:prstGeom prst="rect">
            <a:avLst/>
          </a:prstGeom>
          <a:noFill/>
        </p:spPr>
        <p:txBody>
          <a:bodyPr wrap="square">
            <a:spAutoFit/>
          </a:bodyPr>
          <a:lstStyle/>
          <a:p>
            <a:pPr algn="ctr"/>
            <a:r>
              <a:rPr lang="pl-PL" b="1" dirty="0">
                <a:effectLst/>
                <a:ea typeface="Times New Roman" panose="02020603050405020304" pitchFamily="18" charset="0"/>
              </a:rPr>
              <a:t>11 lokali w zasobie gminnym</a:t>
            </a:r>
            <a:endParaRPr lang="pl-PL" sz="1400" dirty="0">
              <a:effectLst/>
              <a:ea typeface="Times New Roman" panose="02020603050405020304" pitchFamily="18" charset="0"/>
            </a:endParaRPr>
          </a:p>
        </p:txBody>
      </p:sp>
      <p:pic>
        <p:nvPicPr>
          <p:cNvPr id="22" name="Grafika 37" descr="Dom">
            <a:extLst>
              <a:ext uri="{FF2B5EF4-FFF2-40B4-BE49-F238E27FC236}">
                <a16:creationId xmlns:a16="http://schemas.microsoft.com/office/drawing/2014/main" id="{3EF38C54-11BB-4E0B-AF4B-3CA78EB77E90}"/>
              </a:ext>
            </a:extLst>
          </p:cNvPr>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162375" y="4873965"/>
            <a:ext cx="1866287" cy="1705623"/>
          </a:xfrm>
          <a:prstGeom prst="rect">
            <a:avLst/>
          </a:prstGeom>
        </p:spPr>
      </p:pic>
      <p:sp>
        <p:nvSpPr>
          <p:cNvPr id="3" name="Prostokąt 2">
            <a:extLst>
              <a:ext uri="{FF2B5EF4-FFF2-40B4-BE49-F238E27FC236}">
                <a16:creationId xmlns:a16="http://schemas.microsoft.com/office/drawing/2014/main" id="{8805D6A3-F6BB-64C5-2FA6-3BB10D1CD411}"/>
              </a:ext>
            </a:extLst>
          </p:cNvPr>
          <p:cNvSpPr/>
          <p:nvPr/>
        </p:nvSpPr>
        <p:spPr>
          <a:xfrm>
            <a:off x="248817" y="231767"/>
            <a:ext cx="11694365" cy="6394465"/>
          </a:xfrm>
          <a:prstGeom prst="rect">
            <a:avLst/>
          </a:prstGeom>
          <a:noFill/>
          <a:ln w="254000">
            <a:solidFill>
              <a:srgbClr val="82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97843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D6B2B8D-BE32-4D9F-BAB0-AB81A0921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15" name="Tytuł 1">
            <a:extLst>
              <a:ext uri="{FF2B5EF4-FFF2-40B4-BE49-F238E27FC236}">
                <a16:creationId xmlns:a16="http://schemas.microsoft.com/office/drawing/2014/main" id="{E44B30C9-D4D2-4495-AA10-2AD2C81FA172}"/>
              </a:ext>
            </a:extLst>
          </p:cNvPr>
          <p:cNvSpPr>
            <a:spLocks noGrp="1"/>
          </p:cNvSpPr>
          <p:nvPr>
            <p:ph type="ctrTitle"/>
          </p:nvPr>
        </p:nvSpPr>
        <p:spPr>
          <a:xfrm>
            <a:off x="687512" y="480546"/>
            <a:ext cx="5408488" cy="891053"/>
          </a:xfrm>
          <a:noFill/>
        </p:spPr>
        <p:txBody>
          <a:bodyPr>
            <a:noAutofit/>
          </a:bodyPr>
          <a:lstStyle/>
          <a:p>
            <a:pPr algn="l"/>
            <a:r>
              <a:rPr lang="pl-PL" sz="3000" b="1" dirty="0">
                <a:solidFill>
                  <a:srgbClr val="820000"/>
                </a:solidFill>
                <a:latin typeface="+mn-lt"/>
              </a:rPr>
              <a:t>SPOŁECZNOŚĆ</a:t>
            </a:r>
            <a:br>
              <a:rPr lang="pl-PL" sz="3000" b="1" dirty="0">
                <a:solidFill>
                  <a:srgbClr val="820000"/>
                </a:solidFill>
                <a:latin typeface="+mn-lt"/>
              </a:rPr>
            </a:br>
            <a:r>
              <a:rPr lang="pl-PL" sz="2400" b="1" dirty="0">
                <a:solidFill>
                  <a:srgbClr val="820000"/>
                </a:solidFill>
                <a:latin typeface="+mn-lt"/>
              </a:rPr>
              <a:t>KULTURA, SPORT, REKREACJA</a:t>
            </a:r>
          </a:p>
        </p:txBody>
      </p:sp>
      <p:sp>
        <p:nvSpPr>
          <p:cNvPr id="9" name="pole tekstowe 8">
            <a:extLst>
              <a:ext uri="{FF2B5EF4-FFF2-40B4-BE49-F238E27FC236}">
                <a16:creationId xmlns:a16="http://schemas.microsoft.com/office/drawing/2014/main" id="{230B0AF8-5048-47BB-97CA-F4216EA68A8C}"/>
              </a:ext>
            </a:extLst>
          </p:cNvPr>
          <p:cNvSpPr txBox="1"/>
          <p:nvPr/>
        </p:nvSpPr>
        <p:spPr>
          <a:xfrm>
            <a:off x="687512" y="2008572"/>
            <a:ext cx="7904832" cy="3373359"/>
          </a:xfrm>
          <a:prstGeom prst="rect">
            <a:avLst/>
          </a:prstGeom>
          <a:noFill/>
        </p:spPr>
        <p:txBody>
          <a:bodyPr wrap="square">
            <a:spAutoFit/>
          </a:bodyPr>
          <a:lstStyle/>
          <a:p>
            <a:pPr algn="just">
              <a:lnSpc>
                <a:spcPct val="150000"/>
              </a:lnSpc>
            </a:pPr>
            <a:r>
              <a:rPr lang="pl-PL" sz="1800" dirty="0">
                <a:effectLst/>
                <a:latin typeface="+mj-lt"/>
                <a:ea typeface="Times New Roman" panose="02020603050405020304" pitchFamily="18" charset="0"/>
              </a:rPr>
              <a:t>Istotnym elementem rozpowszechniania kultury wśród mieszkańców Gminy Łęka Opatowska jest działalność </a:t>
            </a:r>
            <a:r>
              <a:rPr lang="pl-PL" sz="1800" b="1" dirty="0">
                <a:solidFill>
                  <a:srgbClr val="820000"/>
                </a:solidFill>
                <a:effectLst/>
                <a:latin typeface="+mj-lt"/>
                <a:ea typeface="Times New Roman" panose="02020603050405020304" pitchFamily="18" charset="0"/>
              </a:rPr>
              <a:t>Gminnej Biblioteki Publicznej  w Łęce Opatowskiej </a:t>
            </a:r>
            <a:br>
              <a:rPr lang="pl-PL" sz="1800" b="1" dirty="0">
                <a:solidFill>
                  <a:srgbClr val="820000"/>
                </a:solidFill>
                <a:effectLst/>
                <a:latin typeface="+mj-lt"/>
                <a:ea typeface="Times New Roman" panose="02020603050405020304" pitchFamily="18" charset="0"/>
              </a:rPr>
            </a:br>
            <a:r>
              <a:rPr lang="pl-PL" sz="1800" b="1" dirty="0">
                <a:solidFill>
                  <a:srgbClr val="820000"/>
                </a:solidFill>
                <a:effectLst/>
                <a:latin typeface="+mj-lt"/>
                <a:ea typeface="Times New Roman" panose="02020603050405020304" pitchFamily="18" charset="0"/>
              </a:rPr>
              <a:t>z siedzibą w Opatowie</a:t>
            </a:r>
            <a:r>
              <a:rPr lang="pl-PL" sz="1800" dirty="0">
                <a:solidFill>
                  <a:srgbClr val="820000"/>
                </a:solidFill>
                <a:effectLst/>
                <a:latin typeface="+mj-lt"/>
                <a:ea typeface="Times New Roman" panose="02020603050405020304" pitchFamily="18" charset="0"/>
              </a:rPr>
              <a:t>.</a:t>
            </a:r>
            <a:r>
              <a:rPr lang="pl-PL" sz="1800" dirty="0">
                <a:effectLst/>
                <a:latin typeface="+mj-lt"/>
                <a:ea typeface="Times New Roman" panose="02020603050405020304" pitchFamily="18" charset="0"/>
              </a:rPr>
              <a:t> W jej skład w 2024 roku wchodziły trzy placówki biblioteczne.</a:t>
            </a:r>
          </a:p>
          <a:p>
            <a:pPr algn="just">
              <a:lnSpc>
                <a:spcPct val="150000"/>
              </a:lnSpc>
            </a:pPr>
            <a:endParaRPr lang="pl-PL" dirty="0">
              <a:latin typeface="+mj-lt"/>
            </a:endParaRPr>
          </a:p>
          <a:p>
            <a:pPr algn="just">
              <a:lnSpc>
                <a:spcPct val="150000"/>
              </a:lnSpc>
            </a:pPr>
            <a:r>
              <a:rPr lang="pl-PL" sz="1800" dirty="0">
                <a:effectLst/>
                <a:latin typeface="+mj-lt"/>
                <a:ea typeface="Times New Roman" panose="02020603050405020304" pitchFamily="18" charset="0"/>
              </a:rPr>
              <a:t>Przychody biblioteki w 2024 roku wyniosły 643 692,97 zł. W większości struktura przychodów składa się z dotacji organizatora. Koszty biblioteki w 2024 roku wyniosły 637 650,27 zł. Na dzień 31 grudnia 2024 roku Biblioteka nie posiadała zobowiązań oraz należności.</a:t>
            </a:r>
            <a:endParaRPr lang="pl-PL" dirty="0">
              <a:latin typeface="+mj-lt"/>
            </a:endParaRPr>
          </a:p>
        </p:txBody>
      </p:sp>
      <p:pic>
        <p:nvPicPr>
          <p:cNvPr id="12" name="Grafika 11" descr="Opowiadanie historii z wypełnieniem pełnym">
            <a:extLst>
              <a:ext uri="{FF2B5EF4-FFF2-40B4-BE49-F238E27FC236}">
                <a16:creationId xmlns:a16="http://schemas.microsoft.com/office/drawing/2014/main" id="{9ED40756-6DC1-4C31-B42C-4AF9E78277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64022" y="4677104"/>
            <a:ext cx="1535824" cy="1535824"/>
          </a:xfrm>
          <a:prstGeom prst="rect">
            <a:avLst/>
          </a:prstGeom>
        </p:spPr>
      </p:pic>
      <p:pic>
        <p:nvPicPr>
          <p:cNvPr id="14" name="Grafika 13" descr="Książki z wypełnieniem pełnym">
            <a:extLst>
              <a:ext uri="{FF2B5EF4-FFF2-40B4-BE49-F238E27FC236}">
                <a16:creationId xmlns:a16="http://schemas.microsoft.com/office/drawing/2014/main" id="{AC02786D-872A-4D52-AB8B-B21DB05424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32207" y="2358262"/>
            <a:ext cx="1535824" cy="1535824"/>
          </a:xfrm>
          <a:prstGeom prst="rect">
            <a:avLst/>
          </a:prstGeom>
        </p:spPr>
      </p:pic>
      <p:pic>
        <p:nvPicPr>
          <p:cNvPr id="17" name="Grafika 16" descr="Otwarta książka z wypełnieniem pełnym">
            <a:extLst>
              <a:ext uri="{FF2B5EF4-FFF2-40B4-BE49-F238E27FC236}">
                <a16:creationId xmlns:a16="http://schemas.microsoft.com/office/drawing/2014/main" id="{7BB5D161-8B9A-4713-92FE-DBA3226888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32207" y="409905"/>
            <a:ext cx="1472762" cy="1472762"/>
          </a:xfrm>
          <a:prstGeom prst="rect">
            <a:avLst/>
          </a:prstGeom>
        </p:spPr>
      </p:pic>
      <p:sp>
        <p:nvSpPr>
          <p:cNvPr id="2" name="Prostokąt 1">
            <a:extLst>
              <a:ext uri="{FF2B5EF4-FFF2-40B4-BE49-F238E27FC236}">
                <a16:creationId xmlns:a16="http://schemas.microsoft.com/office/drawing/2014/main" id="{32A790B8-F16C-CDC8-D9F4-10700430B470}"/>
              </a:ext>
            </a:extLst>
          </p:cNvPr>
          <p:cNvSpPr/>
          <p:nvPr/>
        </p:nvSpPr>
        <p:spPr>
          <a:xfrm>
            <a:off x="248817" y="231767"/>
            <a:ext cx="11694365" cy="6394465"/>
          </a:xfrm>
          <a:prstGeom prst="rect">
            <a:avLst/>
          </a:prstGeom>
          <a:noFill/>
          <a:ln w="254000">
            <a:solidFill>
              <a:srgbClr val="82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5493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D6B2B8D-BE32-4D9F-BAB0-AB81A0921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15" name="Tytuł 1">
            <a:extLst>
              <a:ext uri="{FF2B5EF4-FFF2-40B4-BE49-F238E27FC236}">
                <a16:creationId xmlns:a16="http://schemas.microsoft.com/office/drawing/2014/main" id="{E44B30C9-D4D2-4495-AA10-2AD2C81FA172}"/>
              </a:ext>
            </a:extLst>
          </p:cNvPr>
          <p:cNvSpPr>
            <a:spLocks noGrp="1"/>
          </p:cNvSpPr>
          <p:nvPr>
            <p:ph type="ctrTitle"/>
          </p:nvPr>
        </p:nvSpPr>
        <p:spPr>
          <a:xfrm>
            <a:off x="3534621" y="458200"/>
            <a:ext cx="5408488" cy="891053"/>
          </a:xfrm>
          <a:noFill/>
        </p:spPr>
        <p:txBody>
          <a:bodyPr>
            <a:noAutofit/>
          </a:bodyPr>
          <a:lstStyle/>
          <a:p>
            <a:r>
              <a:rPr lang="pl-PL" sz="3000" b="1" dirty="0">
                <a:solidFill>
                  <a:srgbClr val="820000"/>
                </a:solidFill>
                <a:latin typeface="+mn-lt"/>
              </a:rPr>
              <a:t>SPOŁECZNOŚĆ</a:t>
            </a:r>
            <a:br>
              <a:rPr lang="pl-PL" sz="3000" b="1" dirty="0">
                <a:solidFill>
                  <a:srgbClr val="820000"/>
                </a:solidFill>
                <a:latin typeface="+mn-lt"/>
              </a:rPr>
            </a:br>
            <a:r>
              <a:rPr lang="pl-PL" sz="2400" b="1" dirty="0">
                <a:solidFill>
                  <a:srgbClr val="820000"/>
                </a:solidFill>
                <a:latin typeface="+mn-lt"/>
              </a:rPr>
              <a:t>KULTURA, SPORT, REKREACJA</a:t>
            </a:r>
          </a:p>
        </p:txBody>
      </p:sp>
      <p:grpSp>
        <p:nvGrpSpPr>
          <p:cNvPr id="9" name="Grupa 8">
            <a:extLst>
              <a:ext uri="{FF2B5EF4-FFF2-40B4-BE49-F238E27FC236}">
                <a16:creationId xmlns:a16="http://schemas.microsoft.com/office/drawing/2014/main" id="{01E8BE20-7FD4-947E-A2A1-95702139D833}"/>
              </a:ext>
            </a:extLst>
          </p:cNvPr>
          <p:cNvGrpSpPr/>
          <p:nvPr/>
        </p:nvGrpSpPr>
        <p:grpSpPr>
          <a:xfrm>
            <a:off x="3418448" y="3991515"/>
            <a:ext cx="5640834" cy="2376941"/>
            <a:chOff x="348077" y="658362"/>
            <a:chExt cx="2400300" cy="1937968"/>
          </a:xfrm>
        </p:grpSpPr>
        <p:pic>
          <p:nvPicPr>
            <p:cNvPr id="10" name="Grafika 469" descr="Scena z parkiem">
              <a:extLst>
                <a:ext uri="{FF2B5EF4-FFF2-40B4-BE49-F238E27FC236}">
                  <a16:creationId xmlns:a16="http://schemas.microsoft.com/office/drawing/2014/main" id="{598633B8-E6FB-610D-2054-028D7B012A0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014" y="658362"/>
              <a:ext cx="1206931" cy="1461992"/>
            </a:xfrm>
            <a:prstGeom prst="rect">
              <a:avLst/>
            </a:prstGeom>
          </p:spPr>
        </p:pic>
        <mc:AlternateContent xmlns:mc="http://schemas.openxmlformats.org/markup-compatibility/2006" xmlns:a14="http://schemas.microsoft.com/office/drawing/2010/main">
          <mc:Choice Requires="a14">
            <p:sp>
              <p:nvSpPr>
                <p:cNvPr id="11" name="Pole tekstowe 2">
                  <a:extLst>
                    <a:ext uri="{FF2B5EF4-FFF2-40B4-BE49-F238E27FC236}">
                      <a16:creationId xmlns:a16="http://schemas.microsoft.com/office/drawing/2014/main" id="{F1FB4F33-26D5-BA15-CFD4-19D4704FBC75}"/>
                    </a:ext>
                  </a:extLst>
                </p:cNvPr>
                <p:cNvSpPr txBox="1">
                  <a:spLocks noChangeArrowheads="1"/>
                </p:cNvSpPr>
                <p:nvPr/>
              </p:nvSpPr>
              <p:spPr bwMode="auto">
                <a:xfrm>
                  <a:off x="348077" y="2090504"/>
                  <a:ext cx="2400300" cy="505826"/>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r>
                    <a:rPr lang="pl-PL" sz="2000" b="1" dirty="0">
                      <a:solidFill>
                        <a:srgbClr val="910000"/>
                      </a:solidFill>
                      <a:latin typeface="Calibri Light" panose="020F0302020204030204" pitchFamily="34" charset="0"/>
                      <a:ea typeface="Times New Roman" panose="02020603050405020304" pitchFamily="18" charset="0"/>
                    </a:rPr>
                    <a:t>5 653 </a:t>
                  </a:r>
                  <a14:m>
                    <m:oMath xmlns:m="http://schemas.openxmlformats.org/officeDocument/2006/math">
                      <m:sSup>
                        <m:sSupPr>
                          <m:ctrlPr>
                            <a:rPr lang="pl-PL" sz="2000" b="1" i="1">
                              <a:solidFill>
                                <a:srgbClr val="910000"/>
                              </a:solidFill>
                              <a:latin typeface="Cambria Math" panose="02040503050406030204" pitchFamily="18" charset="0"/>
                              <a:cs typeface="Calibri Light" panose="020F0302020204030204" pitchFamily="34" charset="0"/>
                            </a:rPr>
                          </m:ctrlPr>
                        </m:sSupPr>
                        <m:e>
                          <m:r>
                            <a:rPr lang="pl-PL" sz="2000" b="1" i="1">
                              <a:solidFill>
                                <a:srgbClr val="910000"/>
                              </a:solidFill>
                              <a:latin typeface="Cambria Math" panose="02040503050406030204" pitchFamily="18" charset="0"/>
                              <a:ea typeface="Times New Roman" panose="02020603050405020304" pitchFamily="18" charset="0"/>
                              <a:cs typeface="Calibri Light" panose="020F0302020204030204" pitchFamily="34" charset="0"/>
                            </a:rPr>
                            <m:t>𝐦</m:t>
                          </m:r>
                        </m:e>
                        <m:sup>
                          <m:r>
                            <a:rPr lang="pl-PL" sz="2000" b="1" i="1">
                              <a:solidFill>
                                <a:srgbClr val="910000"/>
                              </a:solidFill>
                              <a:latin typeface="Cambria Math" panose="02040503050406030204" pitchFamily="18" charset="0"/>
                              <a:ea typeface="Times New Roman" panose="02020603050405020304" pitchFamily="18" charset="0"/>
                              <a:cs typeface="Calibri Light" panose="020F0302020204030204" pitchFamily="34" charset="0"/>
                            </a:rPr>
                            <m:t>𝟐</m:t>
                          </m:r>
                        </m:sup>
                      </m:sSup>
                    </m:oMath>
                  </a14:m>
                  <a:r>
                    <a:rPr lang="pl-PL" sz="2000" b="1" dirty="0">
                      <a:solidFill>
                        <a:srgbClr val="820000"/>
                      </a:solidFill>
                      <a:effectLst/>
                      <a:ea typeface="Times New Roman" panose="02020603050405020304" pitchFamily="18" charset="0"/>
                    </a:rPr>
                    <a:t>powierzchni rekreacyjnej na terenie Gminy Łęka Opatowska</a:t>
                  </a:r>
                  <a:endParaRPr lang="pl-PL" sz="1600" dirty="0">
                    <a:solidFill>
                      <a:srgbClr val="820000"/>
                    </a:solidFill>
                    <a:effectLst/>
                    <a:ea typeface="Times New Roman" panose="02020603050405020304" pitchFamily="18" charset="0"/>
                  </a:endParaRPr>
                </a:p>
              </p:txBody>
            </p:sp>
          </mc:Choice>
          <mc:Fallback xmlns="">
            <p:sp>
              <p:nvSpPr>
                <p:cNvPr id="11" name="Pole tekstowe 2">
                  <a:extLst>
                    <a:ext uri="{FF2B5EF4-FFF2-40B4-BE49-F238E27FC236}">
                      <a16:creationId xmlns:a16="http://schemas.microsoft.com/office/drawing/2014/main" id="{F1FB4F33-26D5-BA15-CFD4-19D4704FBC75}"/>
                    </a:ext>
                  </a:extLst>
                </p:cNvPr>
                <p:cNvSpPr txBox="1">
                  <a:spLocks noRot="1" noChangeAspect="1" noMove="1" noResize="1" noEditPoints="1" noAdjustHandles="1" noChangeArrowheads="1" noChangeShapeType="1" noTextEdit="1"/>
                </p:cNvSpPr>
                <p:nvPr/>
              </p:nvSpPr>
              <p:spPr bwMode="auto">
                <a:xfrm>
                  <a:off x="348077" y="2090504"/>
                  <a:ext cx="2400300" cy="505826"/>
                </a:xfrm>
                <a:prstGeom prst="rect">
                  <a:avLst/>
                </a:prstGeom>
                <a:blipFill>
                  <a:blip r:embed="rId4"/>
                  <a:stretch>
                    <a:fillRect t="-3922" b="-31373"/>
                  </a:stretch>
                </a:blipFill>
                <a:ln w="9525">
                  <a:noFill/>
                  <a:miter lim="800000"/>
                  <a:headEnd/>
                  <a:tailEnd/>
                </a:ln>
              </p:spPr>
              <p:txBody>
                <a:bodyPr/>
                <a:lstStyle/>
                <a:p>
                  <a:r>
                    <a:rPr lang="pl-PL">
                      <a:noFill/>
                    </a:rPr>
                    <a:t> </a:t>
                  </a:r>
                </a:p>
              </p:txBody>
            </p:sp>
          </mc:Fallback>
        </mc:AlternateContent>
      </p:grpSp>
      <p:graphicFrame>
        <p:nvGraphicFramePr>
          <p:cNvPr id="5" name="Tabela 4">
            <a:extLst>
              <a:ext uri="{FF2B5EF4-FFF2-40B4-BE49-F238E27FC236}">
                <a16:creationId xmlns:a16="http://schemas.microsoft.com/office/drawing/2014/main" id="{22DA009E-F218-53F6-A673-7ED0FE8CB1DD}"/>
              </a:ext>
            </a:extLst>
          </p:cNvPr>
          <p:cNvGraphicFramePr>
            <a:graphicFrameLocks noGrp="1"/>
          </p:cNvGraphicFramePr>
          <p:nvPr>
            <p:extLst>
              <p:ext uri="{D42A27DB-BD31-4B8C-83A1-F6EECF244321}">
                <p14:modId xmlns:p14="http://schemas.microsoft.com/office/powerpoint/2010/main" val="3412233428"/>
              </p:ext>
            </p:extLst>
          </p:nvPr>
        </p:nvGraphicFramePr>
        <p:xfrm>
          <a:off x="1155937" y="3099464"/>
          <a:ext cx="10336869" cy="1958975"/>
        </p:xfrm>
        <a:graphic>
          <a:graphicData uri="http://schemas.openxmlformats.org/drawingml/2006/table">
            <a:tbl>
              <a:tblPr firstRow="1" firstCol="1" bandRow="1"/>
              <a:tblGrid>
                <a:gridCol w="4753463">
                  <a:extLst>
                    <a:ext uri="{9D8B030D-6E8A-4147-A177-3AD203B41FA5}">
                      <a16:colId xmlns:a16="http://schemas.microsoft.com/office/drawing/2014/main" val="2902153588"/>
                    </a:ext>
                  </a:extLst>
                </a:gridCol>
                <a:gridCol w="5583406">
                  <a:extLst>
                    <a:ext uri="{9D8B030D-6E8A-4147-A177-3AD203B41FA5}">
                      <a16:colId xmlns:a16="http://schemas.microsoft.com/office/drawing/2014/main" val="3573677663"/>
                    </a:ext>
                  </a:extLst>
                </a:gridCol>
              </a:tblGrid>
              <a:tr h="1046810">
                <a:tc>
                  <a:txBody>
                    <a:bodyPr/>
                    <a:lstStyle/>
                    <a:p>
                      <a:pPr algn="ctr">
                        <a:lnSpc>
                          <a:spcPts val="1400"/>
                        </a:lnSpc>
                      </a:pPr>
                      <a:r>
                        <a:rPr lang="pl-PL" sz="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l-PL" sz="1400" b="1" kern="1200" dirty="0">
                          <a:solidFill>
                            <a:schemeClr val="tx1"/>
                          </a:solidFill>
                          <a:effectLst/>
                          <a:latin typeface="+mn-lt"/>
                          <a:ea typeface="+mn-ea"/>
                          <a:cs typeface="+mn-cs"/>
                        </a:rPr>
                        <a:t>      SALA SPORTOWA W OPATOWIE</a:t>
                      </a:r>
                      <a:r>
                        <a:rPr lang="pl-PL" sz="1400" kern="1200" dirty="0">
                          <a:solidFill>
                            <a:schemeClr val="tx1"/>
                          </a:solidFill>
                          <a:effectLst/>
                          <a:latin typeface="+mn-lt"/>
                          <a:ea typeface="+mn-ea"/>
                          <a:cs typeface="+mn-cs"/>
                        </a:rPr>
                        <a:t>        </a:t>
                      </a:r>
                    </a:p>
                  </a:txBody>
                  <a:tcPr marL="67391" marR="67391" marT="0" marB="0">
                    <a:lnL>
                      <a:noFill/>
                    </a:lnL>
                    <a:lnR>
                      <a:noFill/>
                    </a:lnR>
                    <a:lnT>
                      <a:noFill/>
                    </a:lnT>
                    <a:lnB>
                      <a:noFill/>
                    </a:lnB>
                    <a:noFill/>
                  </a:tcPr>
                </a:tc>
                <a:tc>
                  <a:txBody>
                    <a:bodyPr/>
                    <a:lstStyle/>
                    <a:p>
                      <a:pPr algn="ctr">
                        <a:lnSpc>
                          <a:spcPts val="1400"/>
                        </a:lnSpc>
                      </a:pP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8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91" marR="67391" marT="0" marB="0">
                    <a:lnL>
                      <a:noFill/>
                    </a:lnL>
                    <a:lnR>
                      <a:noFill/>
                    </a:lnR>
                    <a:lnT>
                      <a:noFill/>
                    </a:lnT>
                    <a:lnB>
                      <a:noFill/>
                    </a:lnB>
                    <a:noFill/>
                  </a:tcPr>
                </a:tc>
                <a:extLst>
                  <a:ext uri="{0D108BD9-81ED-4DB2-BD59-A6C34878D82A}">
                    <a16:rowId xmlns:a16="http://schemas.microsoft.com/office/drawing/2014/main" val="1293443178"/>
                  </a:ext>
                </a:extLst>
              </a:tr>
              <a:tr h="106550">
                <a:tc>
                  <a:txBody>
                    <a:bodyPr/>
                    <a:lstStyle/>
                    <a:p>
                      <a:pPr algn="ctr">
                        <a:lnSpc>
                          <a:spcPts val="1400"/>
                        </a:lnSpc>
                      </a:pP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91" marR="67391" marT="0" marB="0">
                    <a:lnL>
                      <a:noFill/>
                    </a:lnL>
                    <a:lnR>
                      <a:noFill/>
                    </a:lnR>
                    <a:lnT>
                      <a:noFill/>
                    </a:lnT>
                    <a:lnB>
                      <a:noFill/>
                    </a:lnB>
                    <a:noFill/>
                  </a:tcPr>
                </a:tc>
                <a:tc>
                  <a:txBody>
                    <a:bodyPr/>
                    <a:lstStyle/>
                    <a:p>
                      <a:pPr algn="ctr">
                        <a:lnSpc>
                          <a:spcPts val="1400"/>
                        </a:lnSpc>
                      </a:pP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91" marR="67391" marT="0" marB="0">
                    <a:lnL>
                      <a:noFill/>
                    </a:lnL>
                    <a:lnR>
                      <a:noFill/>
                    </a:lnR>
                    <a:lnT>
                      <a:noFill/>
                    </a:lnT>
                    <a:lnB>
                      <a:noFill/>
                    </a:lnB>
                    <a:noFill/>
                  </a:tcPr>
                </a:tc>
                <a:extLst>
                  <a:ext uri="{0D108BD9-81ED-4DB2-BD59-A6C34878D82A}">
                    <a16:rowId xmlns:a16="http://schemas.microsoft.com/office/drawing/2014/main" val="1939668838"/>
                  </a:ext>
                </a:extLst>
              </a:tr>
            </a:tbl>
          </a:graphicData>
        </a:graphic>
      </p:graphicFrame>
      <p:pic>
        <p:nvPicPr>
          <p:cNvPr id="2" name="Obraz 1" descr="Obraz zawierający na wolnym powietrzu, budynek, okno, drzewo&#10;&#10;Zawartość wygenerowana przez sztuczną inteligencję może być niepoprawna.">
            <a:extLst>
              <a:ext uri="{FF2B5EF4-FFF2-40B4-BE49-F238E27FC236}">
                <a16:creationId xmlns:a16="http://schemas.microsoft.com/office/drawing/2014/main" id="{6587ACB1-04C5-CFEE-6329-32ED57C8D75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6377" y="1554533"/>
            <a:ext cx="3104083" cy="2073192"/>
          </a:xfrm>
          <a:prstGeom prst="rect">
            <a:avLst/>
          </a:prstGeom>
          <a:noFill/>
          <a:ln>
            <a:noFill/>
          </a:ln>
        </p:spPr>
      </p:pic>
      <p:pic>
        <p:nvPicPr>
          <p:cNvPr id="4" name="Obraz 3" descr="Obraz zawierający w pomieszczeniu, korytarz, podłoga, Arena sportowa&#10;&#10;Zawartość wygenerowana przez sztuczną inteligencję może być niepoprawna.">
            <a:extLst>
              <a:ext uri="{FF2B5EF4-FFF2-40B4-BE49-F238E27FC236}">
                <a16:creationId xmlns:a16="http://schemas.microsoft.com/office/drawing/2014/main" id="{E21D96E2-02BD-0660-5F03-F3B154BB7CD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9942" y="1578249"/>
            <a:ext cx="3104083" cy="2071562"/>
          </a:xfrm>
          <a:prstGeom prst="rect">
            <a:avLst/>
          </a:prstGeom>
          <a:noFill/>
          <a:ln>
            <a:noFill/>
          </a:ln>
        </p:spPr>
      </p:pic>
      <p:sp>
        <p:nvSpPr>
          <p:cNvPr id="6" name="Prostokąt 5">
            <a:extLst>
              <a:ext uri="{FF2B5EF4-FFF2-40B4-BE49-F238E27FC236}">
                <a16:creationId xmlns:a16="http://schemas.microsoft.com/office/drawing/2014/main" id="{15C2B306-1FA2-FE4E-1E96-1D46D091C295}"/>
              </a:ext>
            </a:extLst>
          </p:cNvPr>
          <p:cNvSpPr/>
          <p:nvPr/>
        </p:nvSpPr>
        <p:spPr>
          <a:xfrm>
            <a:off x="248817" y="231767"/>
            <a:ext cx="11694365" cy="6394465"/>
          </a:xfrm>
          <a:prstGeom prst="rect">
            <a:avLst/>
          </a:prstGeom>
          <a:noFill/>
          <a:ln w="254000">
            <a:solidFill>
              <a:srgbClr val="82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A020D169-FCAF-2C85-3C21-9F3B0E89BDDA}"/>
              </a:ext>
            </a:extLst>
          </p:cNvPr>
          <p:cNvSpPr txBox="1"/>
          <p:nvPr/>
        </p:nvSpPr>
        <p:spPr>
          <a:xfrm>
            <a:off x="7865275" y="3661333"/>
            <a:ext cx="3627532" cy="728405"/>
          </a:xfrm>
          <a:prstGeom prst="rect">
            <a:avLst/>
          </a:prstGeom>
          <a:noFill/>
        </p:spPr>
        <p:txBody>
          <a:bodyPr wrap="square" rtlCol="0">
            <a:spAutoFit/>
          </a:bodyPr>
          <a:lstStyle/>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p>
          <a:p>
            <a:pPr algn="ctr">
              <a:lnSpc>
                <a:spcPts val="1400"/>
              </a:lnSpc>
            </a:pPr>
            <a:r>
              <a:rPr lang="pl-PL" sz="1400" b="1" kern="1200" dirty="0">
                <a:solidFill>
                  <a:schemeClr val="tx1"/>
                </a:solidFill>
                <a:effectLst/>
                <a:latin typeface="+mn-lt"/>
                <a:ea typeface="+mn-ea"/>
                <a:cs typeface="+mn-cs"/>
              </a:rPr>
              <a:t>SALA SPORTOWA W SIEMIANICACH</a:t>
            </a:r>
            <a:r>
              <a:rPr lang="pl-PL" sz="1400" kern="1200" dirty="0">
                <a:solidFill>
                  <a:schemeClr val="tx1"/>
                </a:solidFill>
                <a:effectLst/>
                <a:latin typeface="+mn-lt"/>
                <a:ea typeface="+mn-ea"/>
                <a:cs typeface="+mn-cs"/>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pl-PL" dirty="0"/>
          </a:p>
        </p:txBody>
      </p:sp>
      <p:pic>
        <p:nvPicPr>
          <p:cNvPr id="12" name="Obraz 11" descr="Obraz zawierający w pomieszczeniu, sufit, podłoga, korytarz&#10;&#10;Zawartość wygenerowana przez AI może być niepoprawna.">
            <a:extLst>
              <a:ext uri="{FF2B5EF4-FFF2-40B4-BE49-F238E27FC236}">
                <a16:creationId xmlns:a16="http://schemas.microsoft.com/office/drawing/2014/main" id="{06C11C7A-B186-030E-CBFA-AEF68A354B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6823" y="1578250"/>
            <a:ext cx="3104084" cy="2049476"/>
          </a:xfrm>
          <a:prstGeom prst="rect">
            <a:avLst/>
          </a:prstGeom>
        </p:spPr>
      </p:pic>
      <p:sp>
        <p:nvSpPr>
          <p:cNvPr id="13" name="pole tekstowe 12">
            <a:extLst>
              <a:ext uri="{FF2B5EF4-FFF2-40B4-BE49-F238E27FC236}">
                <a16:creationId xmlns:a16="http://schemas.microsoft.com/office/drawing/2014/main" id="{A53F5A40-7C39-D1AF-8645-EB3867B31DA1}"/>
              </a:ext>
            </a:extLst>
          </p:cNvPr>
          <p:cNvSpPr txBox="1"/>
          <p:nvPr/>
        </p:nvSpPr>
        <p:spPr>
          <a:xfrm>
            <a:off x="4686823" y="3818646"/>
            <a:ext cx="3279752" cy="307777"/>
          </a:xfrm>
          <a:prstGeom prst="rect">
            <a:avLst/>
          </a:prstGeom>
          <a:noFill/>
        </p:spPr>
        <p:txBody>
          <a:bodyPr wrap="square" rtlCol="0">
            <a:spAutoFit/>
          </a:bodyPr>
          <a:lstStyle/>
          <a:p>
            <a:r>
              <a:rPr lang="pl-PL" sz="1400" b="1" dirty="0"/>
              <a:t>SALA SPORTOWA W ŁĘCE OPATOWSKIEJ</a:t>
            </a:r>
          </a:p>
        </p:txBody>
      </p:sp>
    </p:spTree>
    <p:extLst>
      <p:ext uri="{BB962C8B-B14F-4D97-AF65-F5344CB8AC3E}">
        <p14:creationId xmlns:p14="http://schemas.microsoft.com/office/powerpoint/2010/main" val="3480311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556922" y="240008"/>
            <a:ext cx="6865782" cy="1676603"/>
          </a:xfrm>
        </p:spPr>
        <p:txBody>
          <a:bodyPr vert="horz" lIns="91440" tIns="45720" rIns="91440" bIns="45720" rtlCol="0" anchor="ctr">
            <a:normAutofit/>
          </a:bodyPr>
          <a:lstStyle/>
          <a:p>
            <a:pPr algn="l"/>
            <a:r>
              <a:rPr lang="en-US" sz="3000" b="1" dirty="0">
                <a:solidFill>
                  <a:srgbClr val="820000"/>
                </a:solidFill>
                <a:latin typeface="+mn-lt"/>
              </a:rPr>
              <a:t>SPOŁECZNOŚĆ</a:t>
            </a:r>
            <a:br>
              <a:rPr lang="en-US" sz="3000" b="1" dirty="0">
                <a:solidFill>
                  <a:srgbClr val="820000"/>
                </a:solidFill>
                <a:latin typeface="+mn-lt"/>
              </a:rPr>
            </a:br>
            <a:r>
              <a:rPr lang="pl-PL" sz="2400" b="1" dirty="0">
                <a:solidFill>
                  <a:srgbClr val="820000"/>
                </a:solidFill>
                <a:latin typeface="+mn-lt"/>
              </a:rPr>
              <a:t>WSPÓŁPRACA Z ORGANIZACJAMI POZARZĄDOWYMI</a:t>
            </a:r>
            <a:endParaRPr lang="en-US" sz="2400" b="1" dirty="0">
              <a:solidFill>
                <a:srgbClr val="820000"/>
              </a:solidFill>
              <a:latin typeface="+mn-lt"/>
            </a:endParaRPr>
          </a:p>
        </p:txBody>
      </p:sp>
      <p:sp>
        <p:nvSpPr>
          <p:cNvPr id="8" name="pole tekstowe 7">
            <a:extLst>
              <a:ext uri="{FF2B5EF4-FFF2-40B4-BE49-F238E27FC236}">
                <a16:creationId xmlns:a16="http://schemas.microsoft.com/office/drawing/2014/main" id="{1D8C5579-55E2-4CEC-8B5F-60572D3F1404}"/>
              </a:ext>
            </a:extLst>
          </p:cNvPr>
          <p:cNvSpPr txBox="1"/>
          <p:nvPr/>
        </p:nvSpPr>
        <p:spPr>
          <a:xfrm>
            <a:off x="450931" y="1501757"/>
            <a:ext cx="10941269" cy="5050357"/>
          </a:xfrm>
          <a:prstGeom prst="rect">
            <a:avLst/>
          </a:prstGeom>
          <a:noFill/>
        </p:spPr>
        <p:txBody>
          <a:bodyPr wrap="square">
            <a:spAutoFit/>
          </a:bodyPr>
          <a:lstStyle/>
          <a:p>
            <a:pPr algn="just">
              <a:lnSpc>
                <a:spcPct val="150000"/>
              </a:lnSpc>
            </a:pPr>
            <a:r>
              <a:rPr lang="pl-PL" sz="1800" dirty="0">
                <a:effectLst/>
                <a:latin typeface="+mj-lt"/>
                <a:ea typeface="Times New Roman" panose="02020603050405020304" pitchFamily="18" charset="0"/>
              </a:rPr>
              <a:t>Realizowany był Roczny Program Współpracy z Organizacjami Pozarządowymi Gminy Łęka Opatowska na rok 2024. </a:t>
            </a:r>
            <a:br>
              <a:rPr lang="pl-PL" sz="1800" dirty="0">
                <a:effectLst/>
                <a:latin typeface="+mj-lt"/>
                <a:ea typeface="Times New Roman" panose="02020603050405020304" pitchFamily="18" charset="0"/>
              </a:rPr>
            </a:br>
            <a:r>
              <a:rPr lang="pl-PL" sz="1800" dirty="0">
                <a:effectLst/>
                <a:latin typeface="+mj-lt"/>
                <a:ea typeface="Times New Roman" panose="02020603050405020304" pitchFamily="18" charset="0"/>
              </a:rPr>
              <a:t>W roku 2024 zgodnie z ustawą o działalności pożytku publicznego i o wolontariacie Zarządzeniem Wójta Gminy Łęka Opatowska ogłoszono konkursy na wspieranie realizacji zadań publicznych w trzech zakresach:</a:t>
            </a:r>
          </a:p>
          <a:p>
            <a:pPr marL="742950" lvl="1" indent="-285750" algn="just">
              <a:lnSpc>
                <a:spcPct val="150000"/>
              </a:lnSpc>
              <a:buFont typeface="Arial" panose="020B0604020202020204" pitchFamily="34" charset="0"/>
              <a:buChar char="•"/>
            </a:pPr>
            <a:r>
              <a:rPr lang="pl-PL" dirty="0">
                <a:effectLst/>
                <a:latin typeface="+mj-lt"/>
                <a:ea typeface="Times New Roman" panose="02020603050405020304" pitchFamily="18" charset="0"/>
              </a:rPr>
              <a:t>Wspieranie i upowszechnianie kultury fizycznej i sportu,</a:t>
            </a:r>
          </a:p>
          <a:p>
            <a:pPr marL="742950" lvl="1" indent="-285750" algn="just">
              <a:lnSpc>
                <a:spcPct val="150000"/>
              </a:lnSpc>
              <a:buFont typeface="Arial" panose="020B0604020202020204" pitchFamily="34" charset="0"/>
              <a:buChar char="•"/>
            </a:pPr>
            <a:r>
              <a:rPr lang="pl-PL" dirty="0">
                <a:effectLst/>
                <a:latin typeface="+mj-lt"/>
                <a:ea typeface="Times New Roman" panose="02020603050405020304" pitchFamily="18" charset="0"/>
              </a:rPr>
              <a:t>Kultury, sztuki, ochronę dóbr kultury i dziedzictwa narodowego</a:t>
            </a:r>
            <a:r>
              <a:rPr lang="pl-PL" dirty="0">
                <a:latin typeface="+mj-lt"/>
                <a:ea typeface="Times New Roman" panose="02020603050405020304" pitchFamily="18" charset="0"/>
              </a:rPr>
              <a:t>,</a:t>
            </a:r>
            <a:endParaRPr lang="pl-PL" dirty="0">
              <a:effectLst/>
              <a:latin typeface="+mj-lt"/>
              <a:ea typeface="Times New Roman" panose="02020603050405020304" pitchFamily="18" charset="0"/>
            </a:endParaRPr>
          </a:p>
          <a:p>
            <a:pPr marL="742950" lvl="1" indent="-285750" algn="just">
              <a:lnSpc>
                <a:spcPct val="150000"/>
              </a:lnSpc>
              <a:buFont typeface="Arial" panose="020B0604020202020204" pitchFamily="34" charset="0"/>
              <a:buChar char="•"/>
            </a:pPr>
            <a:r>
              <a:rPr lang="pl-PL" dirty="0">
                <a:latin typeface="+mj-lt"/>
                <a:ea typeface="Times New Roman" panose="02020603050405020304" pitchFamily="18" charset="0"/>
              </a:rPr>
              <a:t>Pomocy społecznej.</a:t>
            </a:r>
            <a:endParaRPr lang="pl-PL" dirty="0">
              <a:effectLst/>
              <a:latin typeface="+mj-lt"/>
              <a:ea typeface="Times New Roman" panose="02020603050405020304" pitchFamily="18" charset="0"/>
            </a:endParaRPr>
          </a:p>
          <a:p>
            <a:pPr algn="just">
              <a:lnSpc>
                <a:spcPct val="150000"/>
              </a:lnSpc>
            </a:pPr>
            <a:r>
              <a:rPr lang="pl-PL" sz="1800" dirty="0">
                <a:effectLst/>
                <a:latin typeface="+mj-lt"/>
                <a:ea typeface="Times New Roman" panose="02020603050405020304" pitchFamily="18" charset="0"/>
              </a:rPr>
              <a:t>Na realizację programu w 2024 r. przeznaczono środki w kwocie </a:t>
            </a:r>
            <a:r>
              <a:rPr lang="pl-PL" sz="1800" b="1" dirty="0">
                <a:solidFill>
                  <a:srgbClr val="820000"/>
                </a:solidFill>
                <a:effectLst/>
                <a:latin typeface="+mj-lt"/>
                <a:ea typeface="Times New Roman" panose="02020603050405020304" pitchFamily="18" charset="0"/>
              </a:rPr>
              <a:t>481 220,00 zł:</a:t>
            </a:r>
          </a:p>
          <a:p>
            <a:pPr marL="742950" lvl="1" indent="-285750" algn="just">
              <a:lnSpc>
                <a:spcPct val="150000"/>
              </a:lnSpc>
              <a:buFont typeface="Arial" panose="020B0604020202020204" pitchFamily="34" charset="0"/>
              <a:buChar char="•"/>
            </a:pPr>
            <a:r>
              <a:rPr lang="pl-PL" dirty="0">
                <a:effectLst/>
                <a:latin typeface="+mj-lt"/>
                <a:ea typeface="Times New Roman" panose="02020603050405020304" pitchFamily="18" charset="0"/>
              </a:rPr>
              <a:t>260 000,00 zł na wspieranie i upowszechnianie kultury fizycznej</a:t>
            </a:r>
          </a:p>
          <a:p>
            <a:pPr marL="742950" lvl="1" indent="-285750" algn="just">
              <a:lnSpc>
                <a:spcPct val="150000"/>
              </a:lnSpc>
              <a:buFont typeface="Arial" panose="020B0604020202020204" pitchFamily="34" charset="0"/>
              <a:buChar char="•"/>
            </a:pPr>
            <a:r>
              <a:rPr lang="pl-PL" dirty="0">
                <a:latin typeface="+mj-lt"/>
                <a:ea typeface="Times New Roman" panose="02020603050405020304" pitchFamily="18" charset="0"/>
              </a:rPr>
              <a:t>4</a:t>
            </a:r>
            <a:r>
              <a:rPr lang="pl-PL" dirty="0">
                <a:effectLst/>
                <a:latin typeface="+mj-lt"/>
                <a:ea typeface="Times New Roman" panose="02020603050405020304" pitchFamily="18" charset="0"/>
              </a:rPr>
              <a:t>0 000,00 zł na kulturę, sztukę, ochronę dóbr kultury i dziedzictwa narodowego</a:t>
            </a:r>
          </a:p>
          <a:p>
            <a:pPr marL="742950" lvl="1" indent="-285750" algn="just">
              <a:lnSpc>
                <a:spcPct val="150000"/>
              </a:lnSpc>
              <a:buFont typeface="Arial" panose="020B0604020202020204" pitchFamily="34" charset="0"/>
              <a:buChar char="•"/>
            </a:pPr>
            <a:r>
              <a:rPr lang="pl-PL" dirty="0">
                <a:effectLst/>
                <a:latin typeface="+mj-lt"/>
                <a:ea typeface="Times New Roman" panose="02020603050405020304" pitchFamily="18" charset="0"/>
              </a:rPr>
              <a:t>181 220,00 zł </a:t>
            </a:r>
            <a:r>
              <a:rPr lang="pl-PL" sz="1800" dirty="0">
                <a:effectLst/>
                <a:latin typeface="Calibri Light" panose="020F0302020204030204" pitchFamily="34" charset="0"/>
                <a:ea typeface="Times New Roman" panose="02020603050405020304" pitchFamily="18" charset="0"/>
              </a:rPr>
              <a:t>na powierzenie realizacji zadania publicznego z zakresu pomocy społecznej</a:t>
            </a:r>
            <a:r>
              <a:rPr lang="pl-PL" dirty="0">
                <a:effectLst/>
                <a:latin typeface="+mj-lt"/>
                <a:ea typeface="Times New Roman" panose="02020603050405020304" pitchFamily="18" charset="0"/>
              </a:rPr>
              <a:t>.</a:t>
            </a:r>
            <a:endParaRPr lang="pl-PL" dirty="0">
              <a:effectLst/>
              <a:latin typeface="+mj-lt"/>
              <a:ea typeface="Times New Roman" panose="02020603050405020304" pitchFamily="18" charset="0"/>
              <a:cs typeface="Times New Roman" panose="02020603050405020304" pitchFamily="18" charset="0"/>
            </a:endParaRPr>
          </a:p>
          <a:p>
            <a:pPr lvl="0" algn="just">
              <a:lnSpc>
                <a:spcPct val="150000"/>
              </a:lnSpc>
              <a:spcAft>
                <a:spcPts val="800"/>
              </a:spcAft>
              <a:buClr>
                <a:srgbClr val="C00000"/>
              </a:buClr>
            </a:pPr>
            <a:endParaRPr lang="pl-PL" sz="1600" dirty="0">
              <a:effectLst/>
              <a:latin typeface="+mj-lt"/>
              <a:ea typeface="Times New Roman" panose="02020603050405020304" pitchFamily="18" charset="0"/>
              <a:cs typeface="Times New Roman" panose="02020603050405020304" pitchFamily="18" charset="0"/>
            </a:endParaRPr>
          </a:p>
          <a:p>
            <a:pPr algn="just">
              <a:lnSpc>
                <a:spcPct val="150000"/>
              </a:lnSpc>
            </a:pPr>
            <a:endParaRPr lang="pl-PL" sz="1600" dirty="0">
              <a:effectLst/>
              <a:latin typeface="+mj-lt"/>
              <a:ea typeface="Times New Roman" panose="02020603050405020304" pitchFamily="18" charset="0"/>
              <a:cs typeface="Times New Roman" panose="02020603050405020304" pitchFamily="18" charset="0"/>
            </a:endParaRPr>
          </a:p>
        </p:txBody>
      </p:sp>
      <p:pic>
        <p:nvPicPr>
          <p:cNvPr id="11" name="Grafika 10" descr="Dramat z wypełnieniem pełnym">
            <a:extLst>
              <a:ext uri="{FF2B5EF4-FFF2-40B4-BE49-F238E27FC236}">
                <a16:creationId xmlns:a16="http://schemas.microsoft.com/office/drawing/2014/main" id="{B8681F32-BCB0-4936-BA34-2D1BAC3E9F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3372" y="5176767"/>
            <a:ext cx="1195551" cy="1195551"/>
          </a:xfrm>
          <a:prstGeom prst="rect">
            <a:avLst/>
          </a:prstGeom>
        </p:spPr>
      </p:pic>
      <p:pic>
        <p:nvPicPr>
          <p:cNvPr id="12" name="Grafika 11" descr="Piłka do piłki nożnej z wypełnieniem pełnym">
            <a:extLst>
              <a:ext uri="{FF2B5EF4-FFF2-40B4-BE49-F238E27FC236}">
                <a16:creationId xmlns:a16="http://schemas.microsoft.com/office/drawing/2014/main" id="{E75D30EC-2E0B-4714-94F7-2C1F7D5207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5208" y="3429000"/>
            <a:ext cx="1219960" cy="1219960"/>
          </a:xfrm>
          <a:prstGeom prst="rect">
            <a:avLst/>
          </a:prstGeom>
        </p:spPr>
      </p:pic>
      <p:sp>
        <p:nvSpPr>
          <p:cNvPr id="3" name="Prostokąt 2">
            <a:extLst>
              <a:ext uri="{FF2B5EF4-FFF2-40B4-BE49-F238E27FC236}">
                <a16:creationId xmlns:a16="http://schemas.microsoft.com/office/drawing/2014/main" id="{AB4B2E97-7C92-4EA4-2E8A-3557F546F744}"/>
              </a:ext>
            </a:extLst>
          </p:cNvPr>
          <p:cNvSpPr/>
          <p:nvPr/>
        </p:nvSpPr>
        <p:spPr>
          <a:xfrm>
            <a:off x="248817" y="231767"/>
            <a:ext cx="11694365" cy="6394465"/>
          </a:xfrm>
          <a:prstGeom prst="rect">
            <a:avLst/>
          </a:prstGeom>
          <a:noFill/>
          <a:ln w="254000">
            <a:solidFill>
              <a:srgbClr val="82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11361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41005" y="265859"/>
            <a:ext cx="6865782" cy="1676603"/>
          </a:xfrm>
        </p:spPr>
        <p:txBody>
          <a:bodyPr vert="horz" lIns="91440" tIns="45720" rIns="91440" bIns="45720" rtlCol="0" anchor="ctr">
            <a:normAutofit/>
          </a:bodyPr>
          <a:lstStyle/>
          <a:p>
            <a:pPr algn="l"/>
            <a:r>
              <a:rPr lang="en-US" sz="3000" b="1" dirty="0">
                <a:solidFill>
                  <a:srgbClr val="820000"/>
                </a:solidFill>
                <a:latin typeface="+mn-lt"/>
              </a:rPr>
              <a:t>SPOŁECZNOŚĆ</a:t>
            </a:r>
            <a:br>
              <a:rPr lang="en-US" sz="3000" b="1" dirty="0">
                <a:solidFill>
                  <a:srgbClr val="820000"/>
                </a:solidFill>
                <a:latin typeface="+mn-lt"/>
              </a:rPr>
            </a:br>
            <a:r>
              <a:rPr lang="pl-PL" sz="2400" b="1" dirty="0">
                <a:solidFill>
                  <a:srgbClr val="820000"/>
                </a:solidFill>
                <a:latin typeface="+mn-lt"/>
              </a:rPr>
              <a:t>WSPÓŁPRACA Z ORGANIZACJAMI POZARZĄDOWYMI</a:t>
            </a:r>
            <a:endParaRPr lang="en-US" sz="2400" b="1" dirty="0">
              <a:solidFill>
                <a:srgbClr val="820000"/>
              </a:solidFill>
              <a:latin typeface="+mn-lt"/>
            </a:endParaRPr>
          </a:p>
        </p:txBody>
      </p:sp>
      <p:sp>
        <p:nvSpPr>
          <p:cNvPr id="22" name="pole tekstowe 21">
            <a:extLst>
              <a:ext uri="{FF2B5EF4-FFF2-40B4-BE49-F238E27FC236}">
                <a16:creationId xmlns:a16="http://schemas.microsoft.com/office/drawing/2014/main" id="{454DC9E9-18EA-42AA-881D-99841506A9BC}"/>
              </a:ext>
            </a:extLst>
          </p:cNvPr>
          <p:cNvSpPr txBox="1"/>
          <p:nvPr/>
        </p:nvSpPr>
        <p:spPr>
          <a:xfrm>
            <a:off x="778900" y="2189438"/>
            <a:ext cx="4845268" cy="2957861"/>
          </a:xfrm>
          <a:prstGeom prst="rect">
            <a:avLst/>
          </a:prstGeom>
          <a:noFill/>
        </p:spPr>
        <p:txBody>
          <a:bodyPr wrap="square">
            <a:spAutoFit/>
          </a:bodyPr>
          <a:lstStyle/>
          <a:p>
            <a:pPr algn="just">
              <a:lnSpc>
                <a:spcPct val="150000"/>
              </a:lnSpc>
            </a:pPr>
            <a:r>
              <a:rPr lang="pl-PL" sz="1800" dirty="0">
                <a:effectLst/>
                <a:latin typeface="+mj-lt"/>
                <a:ea typeface="Times New Roman" panose="02020603050405020304" pitchFamily="18" charset="0"/>
                <a:cs typeface="Calibri" panose="020F0502020204030204" pitchFamily="34" charset="0"/>
              </a:rPr>
              <a:t>Na terenie Gminy Łęka Opatowska w 2024 roku funkcjonowały stowarzyszenia, których głównym celem było zrzeszanie i integracja mieszkańców skutkujące rozwojem Gminy. Są to różnego rodzaju kluby sportowe, stowarzyszenia rekreacyjno-turystyczne, środowiskowe oraz wyrównujące szanse mieszkańców terenów wiejskich. </a:t>
            </a:r>
            <a:endParaRPr lang="pl-PL" dirty="0">
              <a:latin typeface="+mj-lt"/>
            </a:endParaRPr>
          </a:p>
        </p:txBody>
      </p:sp>
      <p:graphicFrame>
        <p:nvGraphicFramePr>
          <p:cNvPr id="3" name="Tabela 2">
            <a:extLst>
              <a:ext uri="{FF2B5EF4-FFF2-40B4-BE49-F238E27FC236}">
                <a16:creationId xmlns:a16="http://schemas.microsoft.com/office/drawing/2014/main" id="{C3670F6C-F746-0014-D93D-56F7F8226574}"/>
              </a:ext>
            </a:extLst>
          </p:cNvPr>
          <p:cNvGraphicFramePr>
            <a:graphicFrameLocks noGrp="1"/>
          </p:cNvGraphicFramePr>
          <p:nvPr>
            <p:extLst>
              <p:ext uri="{D42A27DB-BD31-4B8C-83A1-F6EECF244321}">
                <p14:modId xmlns:p14="http://schemas.microsoft.com/office/powerpoint/2010/main" val="3484481485"/>
              </p:ext>
            </p:extLst>
          </p:nvPr>
        </p:nvGraphicFramePr>
        <p:xfrm>
          <a:off x="5916540" y="1556557"/>
          <a:ext cx="5496560" cy="4801616"/>
        </p:xfrm>
        <a:graphic>
          <a:graphicData uri="http://schemas.openxmlformats.org/drawingml/2006/table">
            <a:tbl>
              <a:tblPr firstRow="1" firstCol="1" bandRow="1"/>
              <a:tblGrid>
                <a:gridCol w="2748280">
                  <a:extLst>
                    <a:ext uri="{9D8B030D-6E8A-4147-A177-3AD203B41FA5}">
                      <a16:colId xmlns:a16="http://schemas.microsoft.com/office/drawing/2014/main" val="2378938697"/>
                    </a:ext>
                  </a:extLst>
                </a:gridCol>
                <a:gridCol w="2748280">
                  <a:extLst>
                    <a:ext uri="{9D8B030D-6E8A-4147-A177-3AD203B41FA5}">
                      <a16:colId xmlns:a16="http://schemas.microsoft.com/office/drawing/2014/main" val="3714242143"/>
                    </a:ext>
                  </a:extLst>
                </a:gridCol>
              </a:tblGrid>
              <a:tr h="0">
                <a:tc>
                  <a:txBody>
                    <a:bodyPr/>
                    <a:lstStyle/>
                    <a:p>
                      <a:pPr algn="ctr">
                        <a:lnSpc>
                          <a:spcPts val="1400"/>
                        </a:lnSpc>
                        <a:buNone/>
                      </a:pPr>
                      <a:r>
                        <a:rPr lang="pl-PL" sz="1600" b="1">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Nazwa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9050" cap="flat" cmpd="sng" algn="ctr">
                      <a:solidFill>
                        <a:srgbClr val="F4B083"/>
                      </a:solidFill>
                      <a:prstDash val="solid"/>
                      <a:round/>
                      <a:headEnd type="none" w="med" len="med"/>
                      <a:tailEnd type="none" w="med" len="med"/>
                    </a:lnB>
                    <a:solidFill>
                      <a:srgbClr val="FFFFFF"/>
                    </a:solidFill>
                  </a:tcPr>
                </a:tc>
                <a:tc>
                  <a:txBody>
                    <a:bodyPr/>
                    <a:lstStyle/>
                    <a:p>
                      <a:pPr algn="ctr">
                        <a:lnSpc>
                          <a:spcPts val="1400"/>
                        </a:lnSpc>
                        <a:buNone/>
                      </a:pPr>
                      <a:r>
                        <a:rPr lang="pl-PL" sz="1600" b="1">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Adres</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9050" cap="flat" cmpd="sng" algn="ctr">
                      <a:solidFill>
                        <a:srgbClr val="F4B083"/>
                      </a:solidFill>
                      <a:prstDash val="solid"/>
                      <a:round/>
                      <a:headEnd type="none" w="med" len="med"/>
                      <a:tailEnd type="none" w="med" len="med"/>
                    </a:lnB>
                    <a:solidFill>
                      <a:srgbClr val="FFFFFF"/>
                    </a:solidFill>
                  </a:tcPr>
                </a:tc>
                <a:extLst>
                  <a:ext uri="{0D108BD9-81ED-4DB2-BD59-A6C34878D82A}">
                    <a16:rowId xmlns:a16="http://schemas.microsoft.com/office/drawing/2014/main" val="904233277"/>
                  </a:ext>
                </a:extLst>
              </a:tr>
              <a:tr h="0">
                <a:tc>
                  <a:txBody>
                    <a:bodyPr/>
                    <a:lstStyle/>
                    <a:p>
                      <a:pPr>
                        <a:lnSpc>
                          <a:spcPts val="1400"/>
                        </a:lnSpc>
                        <a:buNone/>
                      </a:pPr>
                      <a:r>
                        <a:rPr lang="pl-PL" sz="16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Ludowy Klub Sportowy WIELKOPOLANIN</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F4B083"/>
                      </a:solidFill>
                      <a:prstDash val="solid"/>
                      <a:round/>
                      <a:headEnd type="none" w="med" len="med"/>
                      <a:tailEnd type="none" w="med" len="med"/>
                    </a:lnR>
                    <a:lnT w="1905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ts val="1400"/>
                        </a:lnSpc>
                        <a:buNone/>
                      </a:pPr>
                      <a:r>
                        <a:rPr lang="pl-PL" sz="16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ul. Poznańska 16a, Siemianice, 63-645</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400"/>
                        </a:lnSpc>
                        <a:buNone/>
                      </a:pPr>
                      <a:r>
                        <a:rPr lang="pl-PL" sz="16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Łęka Opatowska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a:noFill/>
                    </a:lnR>
                    <a:lnT w="1905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647982517"/>
                  </a:ext>
                </a:extLst>
              </a:tr>
              <a:tr h="0">
                <a:tc>
                  <a:txBody>
                    <a:bodyPr/>
                    <a:lstStyle/>
                    <a:p>
                      <a:pPr>
                        <a:lnSpc>
                          <a:spcPts val="1400"/>
                        </a:lnSpc>
                        <a:buNone/>
                      </a:pPr>
                      <a:r>
                        <a:rPr lang="pl-PL" sz="1600">
                          <a:effectLst/>
                          <a:latin typeface="Calibri Light" panose="020F0302020204030204" pitchFamily="34" charset="0"/>
                          <a:ea typeface="Times New Roman" panose="02020603050405020304" pitchFamily="18" charset="0"/>
                          <a:cs typeface="Calibri" panose="020F0502020204030204" pitchFamily="34" charset="0"/>
                        </a:rPr>
                        <a:t>Ludowy Zespół Sportowy PŁOMIEŃ Opatów</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a:lnSpc>
                          <a:spcPts val="1400"/>
                        </a:lnSpc>
                        <a:buNone/>
                      </a:pPr>
                      <a:r>
                        <a:rPr lang="pl-PL" sz="1600">
                          <a:effectLst/>
                          <a:latin typeface="Calibri Light" panose="020F0302020204030204" pitchFamily="34" charset="0"/>
                          <a:ea typeface="Times New Roman" panose="02020603050405020304" pitchFamily="18" charset="0"/>
                          <a:cs typeface="Calibri" panose="020F0502020204030204" pitchFamily="34" charset="0"/>
                        </a:rPr>
                        <a:t>ul. Kępińska 10a, Opatów, 63-645</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400"/>
                        </a:lnSpc>
                        <a:buNone/>
                      </a:pPr>
                      <a:r>
                        <a:rPr lang="pl-PL" sz="1600">
                          <a:effectLst/>
                          <a:latin typeface="Calibri Light" panose="020F0302020204030204" pitchFamily="34" charset="0"/>
                          <a:ea typeface="Times New Roman" panose="02020603050405020304" pitchFamily="18" charset="0"/>
                          <a:cs typeface="Calibri" panose="020F0502020204030204" pitchFamily="34" charset="0"/>
                        </a:rPr>
                        <a:t>Łęka Opatowska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a:noFill/>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extLst>
                  <a:ext uri="{0D108BD9-81ED-4DB2-BD59-A6C34878D82A}">
                    <a16:rowId xmlns:a16="http://schemas.microsoft.com/office/drawing/2014/main" val="493246797"/>
                  </a:ext>
                </a:extLst>
              </a:tr>
              <a:tr h="0">
                <a:tc>
                  <a:txBody>
                    <a:bodyPr/>
                    <a:lstStyle/>
                    <a:p>
                      <a:pPr>
                        <a:lnSpc>
                          <a:spcPts val="1400"/>
                        </a:lnSpc>
                        <a:buNone/>
                      </a:pPr>
                      <a:r>
                        <a:rPr lang="pl-PL" sz="16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Ludowy Klub Sportowy Zawisza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400"/>
                        </a:lnSpc>
                        <a:buNone/>
                      </a:pPr>
                      <a:r>
                        <a:rPr lang="pl-PL" sz="16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Łęka Opatowska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ts val="1400"/>
                        </a:lnSpc>
                        <a:buNone/>
                      </a:pPr>
                      <a:r>
                        <a:rPr lang="pl-PL" sz="16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ul. Szkolna 4b, 63-645 Łęka Opatowska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a:noFill/>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423922860"/>
                  </a:ext>
                </a:extLst>
              </a:tr>
              <a:tr h="0">
                <a:tc>
                  <a:txBody>
                    <a:bodyPr/>
                    <a:lstStyle/>
                    <a:p>
                      <a:pPr>
                        <a:lnSpc>
                          <a:spcPts val="1400"/>
                        </a:lnSpc>
                        <a:buNone/>
                      </a:pPr>
                      <a:r>
                        <a:rPr lang="pl-PL" sz="1600">
                          <a:effectLst/>
                          <a:latin typeface="Calibri Light" panose="020F0302020204030204" pitchFamily="34" charset="0"/>
                          <a:ea typeface="Times New Roman" panose="02020603050405020304" pitchFamily="18" charset="0"/>
                          <a:cs typeface="Calibri" panose="020F0502020204030204" pitchFamily="34" charset="0"/>
                        </a:rPr>
                        <a:t>MUKS Wilki Opatów</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ul. Pogodna, Opatów, 63-645 Łęka Opatowska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a:noFill/>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extLst>
                  <a:ext uri="{0D108BD9-81ED-4DB2-BD59-A6C34878D82A}">
                    <a16:rowId xmlns:a16="http://schemas.microsoft.com/office/drawing/2014/main" val="687243848"/>
                  </a:ext>
                </a:extLst>
              </a:tr>
              <a:tr h="0">
                <a:tc>
                  <a:txBody>
                    <a:bodyPr/>
                    <a:lstStyle/>
                    <a:p>
                      <a:pPr>
                        <a:lnSpc>
                          <a:spcPts val="1400"/>
                        </a:lnSpc>
                        <a:buNone/>
                      </a:pPr>
                      <a:r>
                        <a:rPr lang="pl-PL" sz="16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Stowarzyszenie Sportowo-Kulturalne</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400"/>
                        </a:lnSpc>
                        <a:buNone/>
                      </a:pPr>
                      <a:r>
                        <a:rPr lang="pl-PL" sz="16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w Opatowie</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buNone/>
                      </a:pPr>
                      <a:r>
                        <a:rPr lang="pl-PL" sz="16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ul. Poznańska 59, Opatów, 63-645 Łęka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pl-PL" sz="16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Opatowska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a:noFill/>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2134002196"/>
                  </a:ext>
                </a:extLst>
              </a:tr>
              <a:tr h="0">
                <a:tc>
                  <a:txBody>
                    <a:bodyPr/>
                    <a:lstStyle/>
                    <a:p>
                      <a:pPr>
                        <a:lnSpc>
                          <a:spcPts val="1400"/>
                        </a:lnSpc>
                        <a:buNone/>
                      </a:pPr>
                      <a:r>
                        <a:rPr lang="pl-PL" sz="1600">
                          <a:effectLst/>
                          <a:latin typeface="Calibri Light" panose="020F0302020204030204" pitchFamily="34" charset="0"/>
                          <a:ea typeface="Times New Roman" panose="02020603050405020304" pitchFamily="18" charset="0"/>
                          <a:cs typeface="Calibri" panose="020F0502020204030204" pitchFamily="34" charset="0"/>
                        </a:rPr>
                        <a:t>Stowarzyszenie Szansa dla Trzebienia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a:buNone/>
                        <a:tabLst>
                          <a:tab pos="752475" algn="l"/>
                        </a:tabLst>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Trzebień 7, 63-645 Łęka Opatowska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a:noFill/>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extLst>
                  <a:ext uri="{0D108BD9-81ED-4DB2-BD59-A6C34878D82A}">
                    <a16:rowId xmlns:a16="http://schemas.microsoft.com/office/drawing/2014/main" val="2124971313"/>
                  </a:ext>
                </a:extLst>
              </a:tr>
              <a:tr h="0">
                <a:tc>
                  <a:txBody>
                    <a:bodyPr/>
                    <a:lstStyle/>
                    <a:p>
                      <a:pPr>
                        <a:lnSpc>
                          <a:spcPts val="1400"/>
                        </a:lnSpc>
                        <a:buNone/>
                      </a:pPr>
                      <a:r>
                        <a:rPr lang="pl-PL" sz="16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Koło Emerytów Rencistów i Inwalidów w Łęce Opatowskiej</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buNone/>
                      </a:pPr>
                      <a:r>
                        <a:rPr lang="pl-PL" sz="16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ul. Akacjowa 15, 63-645 Łęka Opatowska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a:noFill/>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2829894620"/>
                  </a:ext>
                </a:extLst>
              </a:tr>
              <a:tr h="0">
                <a:tc>
                  <a:txBody>
                    <a:bodyPr/>
                    <a:lstStyle/>
                    <a:p>
                      <a:pPr>
                        <a:lnSpc>
                          <a:spcPts val="1400"/>
                        </a:lnSpc>
                        <a:buNone/>
                      </a:pPr>
                      <a:r>
                        <a:rPr lang="pl-PL" sz="1600">
                          <a:effectLst/>
                          <a:latin typeface="Calibri Light" panose="020F0302020204030204" pitchFamily="34" charset="0"/>
                          <a:ea typeface="Times New Roman" panose="02020603050405020304" pitchFamily="18" charset="0"/>
                          <a:cs typeface="Calibri" panose="020F0502020204030204" pitchFamily="34" charset="0"/>
                        </a:rPr>
                        <a:t>CARPE DIEM</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a:buNone/>
                      </a:pPr>
                      <a:r>
                        <a:rPr lang="pl-PL" sz="1600">
                          <a:effectLst/>
                          <a:latin typeface="Calibri Light" panose="020F0302020204030204" pitchFamily="34" charset="0"/>
                          <a:ea typeface="Times New Roman" panose="02020603050405020304" pitchFamily="18" charset="0"/>
                          <a:cs typeface="Times New Roman" panose="02020603050405020304" pitchFamily="18" charset="0"/>
                        </a:rPr>
                        <a:t>ul. Akacjowa 16/1, 63-645 Łęka Opatowska</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a:noFill/>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extLst>
                  <a:ext uri="{0D108BD9-81ED-4DB2-BD59-A6C34878D82A}">
                    <a16:rowId xmlns:a16="http://schemas.microsoft.com/office/drawing/2014/main" val="3132062066"/>
                  </a:ext>
                </a:extLst>
              </a:tr>
              <a:tr h="0">
                <a:tc>
                  <a:txBody>
                    <a:bodyPr/>
                    <a:lstStyle/>
                    <a:p>
                      <a:pPr>
                        <a:lnSpc>
                          <a:spcPts val="1400"/>
                        </a:lnSpc>
                        <a:buNone/>
                      </a:pPr>
                      <a:r>
                        <a:rPr lang="pl-PL" sz="16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Stowarzyszenie Lokalna Grupa Działania „Wrota Wielkopolski”</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buNone/>
                      </a:pPr>
                      <a:r>
                        <a:rPr lang="pl-PL" sz="16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ul. Jana Pawła II 2, 63-604 Baranów (osiedle murator)</a:t>
                      </a:r>
                      <a:endParaRPr lang="pl-PL"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a:noFill/>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2441387704"/>
                  </a:ext>
                </a:extLst>
              </a:tr>
            </a:tbl>
          </a:graphicData>
        </a:graphic>
      </p:graphicFrame>
      <p:sp>
        <p:nvSpPr>
          <p:cNvPr id="4" name="Prostokąt 3">
            <a:extLst>
              <a:ext uri="{FF2B5EF4-FFF2-40B4-BE49-F238E27FC236}">
                <a16:creationId xmlns:a16="http://schemas.microsoft.com/office/drawing/2014/main" id="{DC10C74F-0932-EF78-E2ED-F0C3A85D956D}"/>
              </a:ext>
            </a:extLst>
          </p:cNvPr>
          <p:cNvSpPr/>
          <p:nvPr/>
        </p:nvSpPr>
        <p:spPr>
          <a:xfrm>
            <a:off x="248817" y="231767"/>
            <a:ext cx="11694365" cy="6394465"/>
          </a:xfrm>
          <a:prstGeom prst="rect">
            <a:avLst/>
          </a:prstGeom>
          <a:noFill/>
          <a:ln w="254000">
            <a:solidFill>
              <a:srgbClr val="82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31417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2502751" y="114875"/>
            <a:ext cx="7422373" cy="1676603"/>
          </a:xfrm>
        </p:spPr>
        <p:txBody>
          <a:bodyPr vert="horz" lIns="91440" tIns="45720" rIns="91440" bIns="45720" rtlCol="0" anchor="ctr">
            <a:normAutofit/>
          </a:bodyPr>
          <a:lstStyle/>
          <a:p>
            <a:r>
              <a:rPr lang="pl-PL" sz="3000" b="1" dirty="0">
                <a:solidFill>
                  <a:srgbClr val="548235"/>
                </a:solidFill>
                <a:latin typeface="+mn-lt"/>
              </a:rPr>
              <a:t>INFRASTRUKTURA I ŚRODOWISKO</a:t>
            </a:r>
            <a:br>
              <a:rPr lang="en-US" sz="3000" b="1" dirty="0">
                <a:solidFill>
                  <a:srgbClr val="548235"/>
                </a:solidFill>
                <a:latin typeface="+mn-lt"/>
              </a:rPr>
            </a:br>
            <a:r>
              <a:rPr lang="pl-PL" sz="2400" b="1" dirty="0">
                <a:solidFill>
                  <a:srgbClr val="548235"/>
                </a:solidFill>
                <a:latin typeface="+mn-lt"/>
              </a:rPr>
              <a:t>POLITYKA PRZESTRZENNA</a:t>
            </a:r>
            <a:endParaRPr lang="en-US" sz="2400" b="1" dirty="0">
              <a:solidFill>
                <a:srgbClr val="548235"/>
              </a:solidFill>
              <a:latin typeface="+mn-lt"/>
            </a:endParaRPr>
          </a:p>
        </p:txBody>
      </p:sp>
      <p:graphicFrame>
        <p:nvGraphicFramePr>
          <p:cNvPr id="8" name="Tabela 7">
            <a:extLst>
              <a:ext uri="{FF2B5EF4-FFF2-40B4-BE49-F238E27FC236}">
                <a16:creationId xmlns:a16="http://schemas.microsoft.com/office/drawing/2014/main" id="{2ADB6512-4A08-4262-900B-6BB08B55252B}"/>
              </a:ext>
            </a:extLst>
          </p:cNvPr>
          <p:cNvGraphicFramePr>
            <a:graphicFrameLocks noGrp="1"/>
          </p:cNvGraphicFramePr>
          <p:nvPr>
            <p:extLst>
              <p:ext uri="{D42A27DB-BD31-4B8C-83A1-F6EECF244321}">
                <p14:modId xmlns:p14="http://schemas.microsoft.com/office/powerpoint/2010/main" val="766191946"/>
              </p:ext>
            </p:extLst>
          </p:nvPr>
        </p:nvGraphicFramePr>
        <p:xfrm>
          <a:off x="1693350" y="1640871"/>
          <a:ext cx="6451955" cy="1876383"/>
        </p:xfrm>
        <a:graphic>
          <a:graphicData uri="http://schemas.openxmlformats.org/drawingml/2006/table">
            <a:tbl>
              <a:tblPr firstRow="1" firstCol="1" bandRow="1"/>
              <a:tblGrid>
                <a:gridCol w="4284921">
                  <a:extLst>
                    <a:ext uri="{9D8B030D-6E8A-4147-A177-3AD203B41FA5}">
                      <a16:colId xmlns:a16="http://schemas.microsoft.com/office/drawing/2014/main" val="1149936385"/>
                    </a:ext>
                  </a:extLst>
                </a:gridCol>
                <a:gridCol w="2167034">
                  <a:extLst>
                    <a:ext uri="{9D8B030D-6E8A-4147-A177-3AD203B41FA5}">
                      <a16:colId xmlns:a16="http://schemas.microsoft.com/office/drawing/2014/main" val="536933388"/>
                    </a:ext>
                  </a:extLst>
                </a:gridCol>
              </a:tblGrid>
              <a:tr h="1876383">
                <a:tc>
                  <a:txBody>
                    <a:bodyPr/>
                    <a:lstStyle/>
                    <a:p>
                      <a:pPr algn="r"/>
                      <a:r>
                        <a:rPr lang="pl-PL" sz="2400" b="1" dirty="0">
                          <a:solidFill>
                            <a:srgbClr val="548235"/>
                          </a:solidFill>
                          <a:effectLst/>
                          <a:latin typeface="+mn-lt"/>
                          <a:ea typeface="Calibri" panose="020F0502020204030204" pitchFamily="34" charset="0"/>
                          <a:cs typeface="Times New Roman" panose="02020603050405020304" pitchFamily="18" charset="0"/>
                        </a:rPr>
                        <a:t>214,8001 ha </a:t>
                      </a:r>
                    </a:p>
                    <a:p>
                      <a:pPr algn="r"/>
                      <a:r>
                        <a:rPr lang="pl-PL" sz="2400" b="1" dirty="0">
                          <a:solidFill>
                            <a:srgbClr val="548235"/>
                          </a:solidFill>
                          <a:effectLst/>
                          <a:latin typeface="+mn-lt"/>
                          <a:ea typeface="Calibri" panose="020F0502020204030204" pitchFamily="34" charset="0"/>
                          <a:cs typeface="Times New Roman" panose="02020603050405020304" pitchFamily="18" charset="0"/>
                        </a:rPr>
                        <a:t>(2,76% obszaru Gminy)</a:t>
                      </a:r>
                    </a:p>
                    <a:p>
                      <a:pPr algn="r"/>
                      <a:r>
                        <a:rPr lang="pl-PL" sz="2400" dirty="0">
                          <a:solidFill>
                            <a:srgbClr val="548235"/>
                          </a:solidFill>
                          <a:effectLst/>
                          <a:latin typeface="+mj-lt"/>
                          <a:ea typeface="Calibri" panose="020F0502020204030204" pitchFamily="34" charset="0"/>
                          <a:cs typeface="Times New Roman" panose="02020603050405020304" pitchFamily="18" charset="0"/>
                        </a:rPr>
                        <a:t>Obszar objęty miejscowymi planami zagospodarowania przestrzennego</a:t>
                      </a:r>
                      <a:endParaRPr lang="pl-PL" sz="2400" dirty="0">
                        <a:solidFill>
                          <a:srgbClr val="548235"/>
                        </a:solidFill>
                        <a:effectLst/>
                        <a:latin typeface="+mj-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ts val="1400"/>
                        </a:lnSpc>
                      </a:pPr>
                      <a:endParaRPr lang="pl-PL" sz="1800" dirty="0">
                        <a:solidFill>
                          <a:srgbClr val="548235"/>
                        </a:solidFill>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123258387"/>
                  </a:ext>
                </a:extLst>
              </a:tr>
            </a:tbl>
          </a:graphicData>
        </a:graphic>
      </p:graphicFrame>
      <p:pic>
        <p:nvPicPr>
          <p:cNvPr id="11" name="Obraz 10">
            <a:extLst>
              <a:ext uri="{FF2B5EF4-FFF2-40B4-BE49-F238E27FC236}">
                <a16:creationId xmlns:a16="http://schemas.microsoft.com/office/drawing/2014/main" id="{A58B7384-CF4A-4BE3-9122-AED2AEF2991C}"/>
              </a:ext>
            </a:extLst>
          </p:cNvPr>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937386" y="1791478"/>
            <a:ext cx="1590512" cy="1481330"/>
          </a:xfrm>
          <a:prstGeom prst="rect">
            <a:avLst/>
          </a:prstGeom>
          <a:noFill/>
          <a:ln>
            <a:solidFill>
              <a:srgbClr val="548235"/>
            </a:solidFill>
          </a:ln>
        </p:spPr>
      </p:pic>
      <p:sp>
        <p:nvSpPr>
          <p:cNvPr id="13" name="pole tekstowe 12">
            <a:extLst>
              <a:ext uri="{FF2B5EF4-FFF2-40B4-BE49-F238E27FC236}">
                <a16:creationId xmlns:a16="http://schemas.microsoft.com/office/drawing/2014/main" id="{3A726F81-9354-4DC2-A0AF-8652C0694F5F}"/>
              </a:ext>
            </a:extLst>
          </p:cNvPr>
          <p:cNvSpPr txBox="1"/>
          <p:nvPr/>
        </p:nvSpPr>
        <p:spPr>
          <a:xfrm>
            <a:off x="516080" y="3619294"/>
            <a:ext cx="11159837" cy="2904898"/>
          </a:xfrm>
          <a:prstGeom prst="rect">
            <a:avLst/>
          </a:prstGeom>
          <a:noFill/>
        </p:spPr>
        <p:txBody>
          <a:bodyPr wrap="square">
            <a:spAutoFit/>
          </a:bodyPr>
          <a:lstStyle/>
          <a:p>
            <a:pPr algn="just"/>
            <a:r>
              <a:rPr lang="pl-PL" sz="1800" dirty="0">
                <a:effectLst/>
                <a:latin typeface="+mj-lt"/>
                <a:ea typeface="Calibri" panose="020F0502020204030204" pitchFamily="34" charset="0"/>
              </a:rPr>
              <a:t>W 2024 r. wydano </a:t>
            </a:r>
            <a:r>
              <a:rPr lang="pl-PL" b="1" dirty="0">
                <a:solidFill>
                  <a:srgbClr val="548235"/>
                </a:solidFill>
                <a:latin typeface="+mj-lt"/>
                <a:ea typeface="Calibri" panose="020F0502020204030204" pitchFamily="34" charset="0"/>
              </a:rPr>
              <a:t>61</a:t>
            </a:r>
            <a:r>
              <a:rPr lang="pl-PL" sz="1800" b="1" dirty="0">
                <a:solidFill>
                  <a:srgbClr val="548235"/>
                </a:solidFill>
                <a:effectLst/>
                <a:latin typeface="+mj-lt"/>
                <a:ea typeface="Calibri" panose="020F0502020204030204" pitchFamily="34" charset="0"/>
              </a:rPr>
              <a:t> decyzji o warunkach zabudowy</a:t>
            </a:r>
            <a:r>
              <a:rPr lang="pl-PL" sz="1800" dirty="0">
                <a:solidFill>
                  <a:srgbClr val="548235"/>
                </a:solidFill>
                <a:effectLst/>
                <a:latin typeface="+mj-lt"/>
                <a:ea typeface="Calibri" panose="020F0502020204030204" pitchFamily="34" charset="0"/>
              </a:rPr>
              <a:t> </a:t>
            </a:r>
            <a:r>
              <a:rPr lang="pl-PL" sz="1800" dirty="0">
                <a:effectLst/>
                <a:latin typeface="+mj-lt"/>
                <a:ea typeface="Calibri" panose="020F0502020204030204" pitchFamily="34" charset="0"/>
              </a:rPr>
              <a:t>dla nieruchomości nieobjętych planem miejscowym, a także </a:t>
            </a:r>
          </a:p>
          <a:p>
            <a:pPr algn="just"/>
            <a:r>
              <a:rPr lang="pl-PL" b="1" dirty="0">
                <a:solidFill>
                  <a:srgbClr val="548235"/>
                </a:solidFill>
                <a:latin typeface="+mj-lt"/>
                <a:ea typeface="Calibri" panose="020F0502020204030204" pitchFamily="34" charset="0"/>
              </a:rPr>
              <a:t>4 </a:t>
            </a:r>
            <a:r>
              <a:rPr lang="pl-PL" sz="1800" b="1" dirty="0">
                <a:solidFill>
                  <a:srgbClr val="548235"/>
                </a:solidFill>
                <a:effectLst/>
                <a:latin typeface="+mj-lt"/>
                <a:ea typeface="Calibri" panose="020F0502020204030204" pitchFamily="34" charset="0"/>
              </a:rPr>
              <a:t>decyzj</a:t>
            </a:r>
            <a:r>
              <a:rPr lang="pl-PL" b="1" dirty="0">
                <a:solidFill>
                  <a:srgbClr val="548235"/>
                </a:solidFill>
                <a:latin typeface="+mj-lt"/>
                <a:ea typeface="Calibri" panose="020F0502020204030204" pitchFamily="34" charset="0"/>
              </a:rPr>
              <a:t>e</a:t>
            </a:r>
            <a:r>
              <a:rPr lang="pl-PL" sz="1800" b="1" dirty="0">
                <a:solidFill>
                  <a:srgbClr val="548235"/>
                </a:solidFill>
                <a:effectLst/>
                <a:latin typeface="+mj-lt"/>
                <a:ea typeface="Calibri" panose="020F0502020204030204" pitchFamily="34" charset="0"/>
              </a:rPr>
              <a:t> o ustaleniu lokalizacji inwestycji celu publicznego</a:t>
            </a:r>
            <a:r>
              <a:rPr lang="pl-PL" sz="1800" dirty="0">
                <a:solidFill>
                  <a:srgbClr val="548235"/>
                </a:solidFill>
                <a:effectLst/>
                <a:latin typeface="+mj-lt"/>
                <a:ea typeface="Calibri" panose="020F0502020204030204" pitchFamily="34" charset="0"/>
              </a:rPr>
              <a:t>. </a:t>
            </a:r>
          </a:p>
          <a:p>
            <a:pPr algn="just"/>
            <a:endParaRPr lang="pl-PL" sz="1800" dirty="0">
              <a:solidFill>
                <a:srgbClr val="548235"/>
              </a:solidFill>
              <a:effectLst/>
              <a:latin typeface="+mj-lt"/>
              <a:ea typeface="Calibri" panose="020F0502020204030204" pitchFamily="34" charset="0"/>
            </a:endParaRPr>
          </a:p>
          <a:p>
            <a:pPr algn="just">
              <a:lnSpc>
                <a:spcPts val="1400"/>
              </a:lnSpc>
              <a:buNone/>
            </a:pPr>
            <a:r>
              <a:rPr lang="pl-PL" sz="1800" dirty="0">
                <a:solidFill>
                  <a:srgbClr val="000000"/>
                </a:solidFill>
                <a:effectLst/>
                <a:latin typeface="+mj-lt"/>
                <a:ea typeface="Calibri" panose="020F0502020204030204" pitchFamily="34" charset="0"/>
              </a:rPr>
              <a:t>Rada Gminy Łęka Opatowska przyjęła uchwałę nr LXXIV/430/2024 z dnia 24 kwietnia 2024 r. w sprawie przystąpienia do sporządzenia planu ogólnego gminy Łęka Opatowska. Przystąpienie do opracowania planu ogólnego gminy wynika z nowelizacji ustawy o planowaniu i zagospodarowaniu przestrzennym, która weszła w życie 24 września 2023 r. </a:t>
            </a:r>
          </a:p>
          <a:p>
            <a:pPr algn="just">
              <a:lnSpc>
                <a:spcPts val="1400"/>
              </a:lnSpc>
              <a:buNone/>
            </a:pPr>
            <a:r>
              <a:rPr lang="pl-PL" sz="1800" dirty="0">
                <a:solidFill>
                  <a:srgbClr val="000000"/>
                </a:solidFill>
                <a:effectLst/>
                <a:latin typeface="+mj-lt"/>
                <a:ea typeface="Calibri" panose="020F0502020204030204" pitchFamily="34" charset="0"/>
              </a:rPr>
              <a:t> </a:t>
            </a:r>
            <a:endParaRPr lang="pl-PL" sz="1800" dirty="0">
              <a:effectLst/>
              <a:latin typeface="+mj-lt"/>
              <a:ea typeface="Times New Roman" panose="02020603050405020304" pitchFamily="18" charset="0"/>
            </a:endParaRPr>
          </a:p>
          <a:p>
            <a:pPr algn="just">
              <a:lnSpc>
                <a:spcPts val="1400"/>
              </a:lnSpc>
            </a:pPr>
            <a:r>
              <a:rPr lang="pl-PL" sz="1800" dirty="0">
                <a:solidFill>
                  <a:srgbClr val="000000"/>
                </a:solidFill>
                <a:effectLst/>
                <a:latin typeface="+mj-lt"/>
                <a:ea typeface="Calibri" panose="020F0502020204030204" pitchFamily="34" charset="0"/>
              </a:rPr>
              <a:t>Dnia 19 grudnia 2024 r. Rada Gminy Łęka Opatowska podjęła uchwałę nr X/56/2024 w sprawie wyznaczenia obszaru zdegradowanego i obszaru rewitalizacji na terenie Gminy Łęka Opatowska. Wyznaczenie obszaru zdegradowanego i obszaru rewitalizacji umożliwi opracowanie kompleksowego i zgodnego z ustawodawstwem, Gminnego Programu Rewitalizacji dla Gminy Łęka Opatowska, którego treść, w tym przede wszystkim cele, kierunki i przedsięwzięcia rewitalizacyjne, a także system monitorowania i oceny programu, zapewni jego skuteczność i efektywność. </a:t>
            </a:r>
            <a:endParaRPr lang="pl-PL" sz="1800" dirty="0">
              <a:effectLst/>
              <a:latin typeface="+mj-lt"/>
              <a:ea typeface="Times New Roman" panose="02020603050405020304" pitchFamily="18" charset="0"/>
            </a:endParaRPr>
          </a:p>
          <a:p>
            <a:pPr algn="just">
              <a:lnSpc>
                <a:spcPct val="150000"/>
              </a:lnSpc>
            </a:pPr>
            <a:endParaRPr lang="pl-PL" sz="1800" dirty="0">
              <a:effectLst/>
              <a:latin typeface="Times New Roman" panose="02020603050405020304" pitchFamily="18" charset="0"/>
              <a:ea typeface="Times New Roman" panose="02020603050405020304" pitchFamily="18" charset="0"/>
            </a:endParaRPr>
          </a:p>
        </p:txBody>
      </p:sp>
      <p:sp>
        <p:nvSpPr>
          <p:cNvPr id="3" name="Prostokąt 2">
            <a:extLst>
              <a:ext uri="{FF2B5EF4-FFF2-40B4-BE49-F238E27FC236}">
                <a16:creationId xmlns:a16="http://schemas.microsoft.com/office/drawing/2014/main" id="{9C6D5F02-67F9-077F-9203-9D3097B610C7}"/>
              </a:ext>
            </a:extLst>
          </p:cNvPr>
          <p:cNvSpPr/>
          <p:nvPr/>
        </p:nvSpPr>
        <p:spPr>
          <a:xfrm>
            <a:off x="248817" y="231767"/>
            <a:ext cx="11694365" cy="6394465"/>
          </a:xfrm>
          <a:prstGeom prst="rect">
            <a:avLst/>
          </a:prstGeom>
          <a:noFill/>
          <a:ln w="254000">
            <a:solidFill>
              <a:srgbClr val="5482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03704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566442" y="41585"/>
            <a:ext cx="7422373" cy="1676603"/>
          </a:xfrm>
        </p:spPr>
        <p:txBody>
          <a:bodyPr vert="horz" lIns="91440" tIns="45720" rIns="91440" bIns="45720" rtlCol="0" anchor="ctr">
            <a:normAutofit/>
          </a:bodyPr>
          <a:lstStyle/>
          <a:p>
            <a:pPr algn="l"/>
            <a:r>
              <a:rPr lang="pl-PL" sz="3000" b="1" dirty="0">
                <a:solidFill>
                  <a:srgbClr val="548235"/>
                </a:solidFill>
                <a:latin typeface="+mn-lt"/>
              </a:rPr>
              <a:t>INFRASTRUKTURA I ŚRODOWISKO</a:t>
            </a:r>
            <a:br>
              <a:rPr lang="en-US" sz="3000" b="1" dirty="0">
                <a:solidFill>
                  <a:srgbClr val="548235"/>
                </a:solidFill>
                <a:latin typeface="+mn-lt"/>
              </a:rPr>
            </a:br>
            <a:r>
              <a:rPr lang="pl-PL" sz="2400" b="1" dirty="0">
                <a:solidFill>
                  <a:srgbClr val="548235"/>
                </a:solidFill>
                <a:latin typeface="+mn-lt"/>
              </a:rPr>
              <a:t>INFRASTRUKTURA DROGOWA</a:t>
            </a:r>
            <a:endParaRPr lang="en-US" sz="2400" b="1" dirty="0">
              <a:solidFill>
                <a:srgbClr val="548235"/>
              </a:solidFill>
              <a:latin typeface="+mn-lt"/>
            </a:endParaRPr>
          </a:p>
        </p:txBody>
      </p:sp>
      <p:graphicFrame>
        <p:nvGraphicFramePr>
          <p:cNvPr id="8" name="Tabela 7">
            <a:extLst>
              <a:ext uri="{FF2B5EF4-FFF2-40B4-BE49-F238E27FC236}">
                <a16:creationId xmlns:a16="http://schemas.microsoft.com/office/drawing/2014/main" id="{33AFC13F-EB05-444A-BAB5-A0ACE5BA5AF1}"/>
              </a:ext>
            </a:extLst>
          </p:cNvPr>
          <p:cNvGraphicFramePr>
            <a:graphicFrameLocks noGrp="1"/>
          </p:cNvGraphicFramePr>
          <p:nvPr>
            <p:extLst>
              <p:ext uri="{D42A27DB-BD31-4B8C-83A1-F6EECF244321}">
                <p14:modId xmlns:p14="http://schemas.microsoft.com/office/powerpoint/2010/main" val="1680302710"/>
              </p:ext>
            </p:extLst>
          </p:nvPr>
        </p:nvGraphicFramePr>
        <p:xfrm>
          <a:off x="368472" y="3619900"/>
          <a:ext cx="5581650" cy="1798320"/>
        </p:xfrm>
        <a:graphic>
          <a:graphicData uri="http://schemas.openxmlformats.org/drawingml/2006/table">
            <a:tbl>
              <a:tblPr firstRow="1" firstCol="1" bandRow="1"/>
              <a:tblGrid>
                <a:gridCol w="3459052">
                  <a:extLst>
                    <a:ext uri="{9D8B030D-6E8A-4147-A177-3AD203B41FA5}">
                      <a16:colId xmlns:a16="http://schemas.microsoft.com/office/drawing/2014/main" val="2467418802"/>
                    </a:ext>
                  </a:extLst>
                </a:gridCol>
                <a:gridCol w="2122598">
                  <a:extLst>
                    <a:ext uri="{9D8B030D-6E8A-4147-A177-3AD203B41FA5}">
                      <a16:colId xmlns:a16="http://schemas.microsoft.com/office/drawing/2014/main" val="464109808"/>
                    </a:ext>
                  </a:extLst>
                </a:gridCol>
              </a:tblGrid>
              <a:tr h="958215">
                <a:tc>
                  <a:txBody>
                    <a:bodyPr/>
                    <a:lstStyle/>
                    <a:p>
                      <a:pPr>
                        <a:lnSpc>
                          <a:spcPct val="100000"/>
                        </a:lnSpc>
                      </a:pPr>
                      <a:r>
                        <a:rPr lang="pl-PL" sz="2200" b="1"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pl-PL" sz="1200" dirty="0">
                        <a:solidFill>
                          <a:srgbClr val="548235"/>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r">
                        <a:lnSpc>
                          <a:spcPct val="100000"/>
                        </a:lnSpc>
                      </a:pPr>
                      <a:r>
                        <a:rPr lang="pl-PL" sz="2400" b="1" dirty="0">
                          <a:solidFill>
                            <a:srgbClr val="548235"/>
                          </a:solidFill>
                          <a:effectLst/>
                          <a:latin typeface="+mn-lt"/>
                          <a:ea typeface="Calibri" panose="020F0502020204030204" pitchFamily="34" charset="0"/>
                          <a:cs typeface="Times New Roman" panose="02020603050405020304" pitchFamily="18" charset="0"/>
                        </a:rPr>
                        <a:t>1,08 km</a:t>
                      </a:r>
                      <a:endParaRPr lang="pl-PL" sz="2400" dirty="0">
                        <a:solidFill>
                          <a:srgbClr val="548235"/>
                        </a:solidFill>
                        <a:effectLst/>
                        <a:latin typeface="+mn-lt"/>
                        <a:ea typeface="Times New Roman" panose="02020603050405020304" pitchFamily="18" charset="0"/>
                        <a:cs typeface="Times New Roman" panose="02020603050405020304" pitchFamily="18" charset="0"/>
                      </a:endParaRPr>
                    </a:p>
                    <a:p>
                      <a:pPr algn="r">
                        <a:lnSpc>
                          <a:spcPct val="100000"/>
                        </a:lnSpc>
                      </a:pPr>
                      <a:r>
                        <a:rPr lang="pl-PL" sz="2400" b="1" dirty="0">
                          <a:solidFill>
                            <a:srgbClr val="548235"/>
                          </a:solidFill>
                          <a:effectLst/>
                          <a:latin typeface="+mj-lt"/>
                          <a:ea typeface="Calibri" panose="020F0502020204030204" pitchFamily="34" charset="0"/>
                          <a:cs typeface="Times New Roman" panose="02020603050405020304" pitchFamily="18" charset="0"/>
                        </a:rPr>
                        <a:t>Wybudowanych                             i przebudowanych ulic                     i dróg na terenie Gminy </a:t>
                      </a:r>
                      <a:endParaRPr lang="pl-PL" sz="2400" dirty="0">
                        <a:solidFill>
                          <a:srgbClr val="548235"/>
                        </a:solidFill>
                        <a:effectLst/>
                        <a:latin typeface="+mj-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00000"/>
                        </a:lnSpc>
                      </a:pPr>
                      <a:endParaRPr lang="pl-PL" sz="1100"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26718000"/>
                  </a:ext>
                </a:extLst>
              </a:tr>
            </a:tbl>
          </a:graphicData>
        </a:graphic>
      </p:graphicFrame>
      <p:pic>
        <p:nvPicPr>
          <p:cNvPr id="11" name="Grafika 40" descr="Rozwidlenie drogi">
            <a:extLst>
              <a:ext uri="{FF2B5EF4-FFF2-40B4-BE49-F238E27FC236}">
                <a16:creationId xmlns:a16="http://schemas.microsoft.com/office/drawing/2014/main" id="{820BBF2C-444A-4650-A349-32CC4DFE8891}"/>
              </a:ext>
            </a:extLst>
          </p:cNvPr>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77628" y="3902127"/>
            <a:ext cx="1704953" cy="1631977"/>
          </a:xfrm>
          <a:prstGeom prst="rect">
            <a:avLst/>
          </a:prstGeom>
        </p:spPr>
      </p:pic>
      <p:sp>
        <p:nvSpPr>
          <p:cNvPr id="13" name="pole tekstowe 12">
            <a:extLst>
              <a:ext uri="{FF2B5EF4-FFF2-40B4-BE49-F238E27FC236}">
                <a16:creationId xmlns:a16="http://schemas.microsoft.com/office/drawing/2014/main" id="{ADDB6A2D-FC8B-4D1B-8526-7133CF941781}"/>
              </a:ext>
            </a:extLst>
          </p:cNvPr>
          <p:cNvSpPr txBox="1"/>
          <p:nvPr/>
        </p:nvSpPr>
        <p:spPr>
          <a:xfrm>
            <a:off x="481521" y="1759774"/>
            <a:ext cx="7422374" cy="1669944"/>
          </a:xfrm>
          <a:prstGeom prst="rect">
            <a:avLst/>
          </a:prstGeom>
          <a:noFill/>
        </p:spPr>
        <p:txBody>
          <a:bodyPr wrap="square">
            <a:spAutoFit/>
          </a:bodyPr>
          <a:lstStyle/>
          <a:p>
            <a:pPr algn="just">
              <a:lnSpc>
                <a:spcPct val="150000"/>
              </a:lnSpc>
            </a:pPr>
            <a:r>
              <a:rPr lang="pl-PL" sz="1800" dirty="0">
                <a:effectLst/>
                <a:latin typeface="Calibri Light" panose="020F0302020204030204" pitchFamily="34" charset="0"/>
                <a:ea typeface="Calibri" panose="020F0502020204030204" pitchFamily="34" charset="0"/>
              </a:rPr>
              <a:t>W 2024 roku, 2 741 138,33 zł wyniosły wydatki budżetu Gminy związane </a:t>
            </a:r>
          </a:p>
          <a:p>
            <a:pPr algn="just">
              <a:lnSpc>
                <a:spcPct val="150000"/>
              </a:lnSpc>
            </a:pPr>
            <a:r>
              <a:rPr lang="pl-PL" sz="1800" dirty="0">
                <a:effectLst/>
                <a:latin typeface="Calibri Light" panose="020F0302020204030204" pitchFamily="34" charset="0"/>
                <a:ea typeface="Calibri" panose="020F0502020204030204" pitchFamily="34" charset="0"/>
              </a:rPr>
              <a:t>z transportem i łącznością. Wykonane wydatki stanowiły 91,04% </a:t>
            </a:r>
          </a:p>
          <a:p>
            <a:pPr algn="just">
              <a:lnSpc>
                <a:spcPct val="150000"/>
              </a:lnSpc>
            </a:pPr>
            <a:r>
              <a:rPr lang="pl-PL" sz="1800" dirty="0">
                <a:effectLst/>
                <a:latin typeface="Calibri Light" panose="020F0302020204030204" pitchFamily="34" charset="0"/>
                <a:ea typeface="Calibri" panose="020F0502020204030204" pitchFamily="34" charset="0"/>
              </a:rPr>
              <a:t>z zaplanowanych w tym dziale. </a:t>
            </a:r>
            <a:endParaRPr lang="pl-PL" sz="1600" dirty="0">
              <a:latin typeface="+mj-lt"/>
            </a:endParaRPr>
          </a:p>
          <a:p>
            <a:pPr algn="just">
              <a:lnSpc>
                <a:spcPct val="150000"/>
              </a:lnSpc>
            </a:pPr>
            <a:endParaRPr lang="pl-PL" sz="1600" dirty="0">
              <a:latin typeface="+mj-lt"/>
            </a:endParaRPr>
          </a:p>
        </p:txBody>
      </p:sp>
      <p:pic>
        <p:nvPicPr>
          <p:cNvPr id="5" name="Obraz 4" descr="Obraz zawierający na wolnym powietrzu, trawa, las, krajobraz&#10;&#10;Zawartość wygenerowana przez sztuczną inteligencję może być niepoprawna.">
            <a:extLst>
              <a:ext uri="{FF2B5EF4-FFF2-40B4-BE49-F238E27FC236}">
                <a16:creationId xmlns:a16="http://schemas.microsoft.com/office/drawing/2014/main" id="{0E221D0B-FCE6-22DB-17DF-922251F334EF}"/>
              </a:ext>
            </a:extLst>
          </p:cNvPr>
          <p:cNvPicPr>
            <a:picLocks noChangeAspect="1"/>
          </p:cNvPicPr>
          <p:nvPr/>
        </p:nvPicPr>
        <p:blipFill>
          <a:blip r:embed="rId4">
            <a:extLst>
              <a:ext uri="{28A0092B-C50C-407E-A947-70E740481C1C}">
                <a14:useLocalDpi xmlns:a14="http://schemas.microsoft.com/office/drawing/2010/main" val="0"/>
              </a:ext>
            </a:extLst>
          </a:blip>
          <a:srcRect l="65455" t="-152" r="170" b="152"/>
          <a:stretch/>
        </p:blipFill>
        <p:spPr>
          <a:xfrm>
            <a:off x="8073736" y="0"/>
            <a:ext cx="4191000" cy="6858000"/>
          </a:xfrm>
          <a:prstGeom prst="rect">
            <a:avLst/>
          </a:prstGeom>
        </p:spPr>
      </p:pic>
      <p:sp>
        <p:nvSpPr>
          <p:cNvPr id="3" name="Prostokąt 2">
            <a:extLst>
              <a:ext uri="{FF2B5EF4-FFF2-40B4-BE49-F238E27FC236}">
                <a16:creationId xmlns:a16="http://schemas.microsoft.com/office/drawing/2014/main" id="{175DDF31-62BD-14E8-B985-40199ED2E91F}"/>
              </a:ext>
            </a:extLst>
          </p:cNvPr>
          <p:cNvSpPr/>
          <p:nvPr/>
        </p:nvSpPr>
        <p:spPr>
          <a:xfrm>
            <a:off x="248817" y="231767"/>
            <a:ext cx="11694365" cy="6394465"/>
          </a:xfrm>
          <a:prstGeom prst="rect">
            <a:avLst/>
          </a:prstGeom>
          <a:noFill/>
          <a:ln w="254000">
            <a:solidFill>
              <a:srgbClr val="5482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463294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na wolnym powietrzu, trawa, las, krajobraz&#10;&#10;Zawartość wygenerowana przez sztuczną inteligencję może być niepoprawna.">
            <a:extLst>
              <a:ext uri="{FF2B5EF4-FFF2-40B4-BE49-F238E27FC236}">
                <a16:creationId xmlns:a16="http://schemas.microsoft.com/office/drawing/2014/main" id="{86286980-03BF-8647-383B-D4C4860B280E}"/>
              </a:ext>
            </a:extLst>
          </p:cNvPr>
          <p:cNvPicPr>
            <a:picLocks noChangeAspect="1"/>
          </p:cNvPicPr>
          <p:nvPr/>
        </p:nvPicPr>
        <p:blipFill>
          <a:blip r:embed="rId2">
            <a:extLst>
              <a:ext uri="{28A0092B-C50C-407E-A947-70E740481C1C}">
                <a14:useLocalDpi xmlns:a14="http://schemas.microsoft.com/office/drawing/2010/main" val="0"/>
              </a:ext>
            </a:extLst>
          </a:blip>
          <a:srcRect l="65455" t="-152" r="170" b="152"/>
          <a:stretch/>
        </p:blipFill>
        <p:spPr>
          <a:xfrm>
            <a:off x="8073736" y="0"/>
            <a:ext cx="4191000" cy="6858000"/>
          </a:xfrm>
          <a:prstGeom prst="rect">
            <a:avLst/>
          </a:prstGeom>
        </p:spPr>
      </p:pic>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310269" y="255040"/>
            <a:ext cx="7422373" cy="1676603"/>
          </a:xfrm>
        </p:spPr>
        <p:txBody>
          <a:bodyPr vert="horz" lIns="91440" tIns="45720" rIns="91440" bIns="45720" rtlCol="0" anchor="ctr">
            <a:normAutofit/>
          </a:bodyPr>
          <a:lstStyle/>
          <a:p>
            <a:pPr algn="l"/>
            <a:r>
              <a:rPr lang="pl-PL" sz="3000" b="1" dirty="0">
                <a:solidFill>
                  <a:srgbClr val="548235"/>
                </a:solidFill>
                <a:latin typeface="+mn-lt"/>
              </a:rPr>
              <a:t>INFRASTRUKTURA I ŚRODOWISKO</a:t>
            </a:r>
            <a:br>
              <a:rPr lang="pl-PL" sz="3000" b="1" dirty="0">
                <a:solidFill>
                  <a:srgbClr val="548235"/>
                </a:solidFill>
                <a:latin typeface="+mn-lt"/>
              </a:rPr>
            </a:br>
            <a:r>
              <a:rPr lang="pl-PL" sz="2400" b="1" dirty="0">
                <a:solidFill>
                  <a:srgbClr val="548235"/>
                </a:solidFill>
                <a:latin typeface="+mn-lt"/>
              </a:rPr>
              <a:t>GOSPODARKA KOMUNANA</a:t>
            </a:r>
            <a:endParaRPr lang="en-US" sz="2400" b="1" dirty="0">
              <a:solidFill>
                <a:srgbClr val="548235"/>
              </a:solidFill>
              <a:latin typeface="+mn-lt"/>
            </a:endParaRPr>
          </a:p>
        </p:txBody>
      </p:sp>
      <p:graphicFrame>
        <p:nvGraphicFramePr>
          <p:cNvPr id="6" name="Tabela 5">
            <a:extLst>
              <a:ext uri="{FF2B5EF4-FFF2-40B4-BE49-F238E27FC236}">
                <a16:creationId xmlns:a16="http://schemas.microsoft.com/office/drawing/2014/main" id="{77E88053-6370-308E-D44B-AF1E5A94096B}"/>
              </a:ext>
            </a:extLst>
          </p:cNvPr>
          <p:cNvGraphicFramePr>
            <a:graphicFrameLocks noGrp="1"/>
          </p:cNvGraphicFramePr>
          <p:nvPr>
            <p:extLst>
              <p:ext uri="{D42A27DB-BD31-4B8C-83A1-F6EECF244321}">
                <p14:modId xmlns:p14="http://schemas.microsoft.com/office/powerpoint/2010/main" val="3715058924"/>
              </p:ext>
            </p:extLst>
          </p:nvPr>
        </p:nvGraphicFramePr>
        <p:xfrm>
          <a:off x="1372357" y="2206913"/>
          <a:ext cx="5577840" cy="3484055"/>
        </p:xfrm>
        <a:graphic>
          <a:graphicData uri="http://schemas.openxmlformats.org/drawingml/2006/table">
            <a:tbl>
              <a:tblPr firstRow="1" firstCol="1" bandRow="1"/>
              <a:tblGrid>
                <a:gridCol w="2517140">
                  <a:extLst>
                    <a:ext uri="{9D8B030D-6E8A-4147-A177-3AD203B41FA5}">
                      <a16:colId xmlns:a16="http://schemas.microsoft.com/office/drawing/2014/main" val="3841631558"/>
                    </a:ext>
                  </a:extLst>
                </a:gridCol>
                <a:gridCol w="3060700">
                  <a:extLst>
                    <a:ext uri="{9D8B030D-6E8A-4147-A177-3AD203B41FA5}">
                      <a16:colId xmlns:a16="http://schemas.microsoft.com/office/drawing/2014/main" val="3509502871"/>
                    </a:ext>
                  </a:extLst>
                </a:gridCol>
              </a:tblGrid>
              <a:tr h="810895">
                <a:tc>
                  <a:txBody>
                    <a:bodyPr/>
                    <a:lstStyle/>
                    <a:p>
                      <a:pPr>
                        <a:buNone/>
                      </a:pPr>
                      <a:r>
                        <a:rPr lang="pl-PL" sz="1800" b="1">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t>7,028 km </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pl-PL" sz="1800" b="1">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t>wybudowanej sieci </a:t>
                      </a:r>
                      <a:br>
                        <a:rPr lang="pl-PL" sz="1800" b="1">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br>
                      <a:r>
                        <a:rPr lang="pl-PL" sz="1800" b="1">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t>kanalizacyjnej w 2024 roku</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r">
                        <a:buNone/>
                      </a:pPr>
                      <a:r>
                        <a:rPr lang="pl-PL" sz="1800" b="1">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t>1,096 km </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lnSpc>
                          <a:spcPts val="1400"/>
                        </a:lnSpc>
                        <a:buNone/>
                      </a:pPr>
                      <a:r>
                        <a:rPr lang="pl-PL" sz="1800" b="1">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t>zmodernizowanej sieci </a:t>
                      </a:r>
                      <a:br>
                        <a:rPr lang="pl-PL" sz="1800" b="1">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br>
                      <a:r>
                        <a:rPr lang="pl-PL" sz="1800" b="1">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t>wodociągowej w 2024 roku</a:t>
                      </a:r>
                      <a:r>
                        <a:rPr lang="pl-PL" sz="1800">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3897956509"/>
                  </a:ext>
                </a:extLst>
              </a:tr>
              <a:tr h="107950">
                <a:tc>
                  <a:txBody>
                    <a:bodyPr/>
                    <a:lstStyle/>
                    <a:p>
                      <a:pPr algn="just">
                        <a:lnSpc>
                          <a:spcPts val="1400"/>
                        </a:lnSpc>
                        <a:buNone/>
                      </a:pPr>
                      <a:r>
                        <a:rPr lang="pl-PL" sz="180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pl-PL"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buNone/>
                      </a:pPr>
                      <a:r>
                        <a:rPr lang="pl-PL" sz="1800" b="1" dirty="0">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pl-PL" sz="1800" b="1" dirty="0">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t>18 nowych gospodarstw podłączonych do sieci wodociągowej w 2024 roku</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1400"/>
                        </a:lnSpc>
                        <a:buNone/>
                      </a:pPr>
                      <a:r>
                        <a:rPr lang="pl-PL" sz="1800" dirty="0">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872569581"/>
                  </a:ext>
                </a:extLst>
              </a:tr>
              <a:tr h="864235">
                <a:tc>
                  <a:txBody>
                    <a:bodyPr/>
                    <a:lstStyle/>
                    <a:p>
                      <a:pPr algn="r">
                        <a:buNone/>
                      </a:pPr>
                      <a:r>
                        <a:rPr lang="pl-PL" sz="1800" b="1" dirty="0">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rPr>
                        <a:t>58 nowych gospodarstw podłączonych do sieci kanalizacyjnej w 2024 roku</a:t>
                      </a:r>
                      <a:r>
                        <a:rPr lang="pl-PL" sz="1800"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just">
                        <a:lnSpc>
                          <a:spcPts val="1400"/>
                        </a:lnSpc>
                        <a:buNone/>
                      </a:pPr>
                      <a:endParaRPr lang="pl-PL" sz="1200" dirty="0">
                        <a:solidFill>
                          <a:srgbClr val="385623"/>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3014568061"/>
                  </a:ext>
                </a:extLst>
              </a:tr>
            </a:tbl>
          </a:graphicData>
        </a:graphic>
      </p:graphicFrame>
      <p:pic>
        <p:nvPicPr>
          <p:cNvPr id="4102" name="Obraz 251">
            <a:extLst>
              <a:ext uri="{FF2B5EF4-FFF2-40B4-BE49-F238E27FC236}">
                <a16:creationId xmlns:a16="http://schemas.microsoft.com/office/drawing/2014/main" id="{100CC3C0-76A7-5B35-47FE-45937DF05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880" y="2206913"/>
            <a:ext cx="819150" cy="790575"/>
          </a:xfrm>
          <a:prstGeom prst="rect">
            <a:avLst/>
          </a:prstGeom>
          <a:noFill/>
          <a:extLst>
            <a:ext uri="{909E8E84-426E-40DD-AFC4-6F175D3DCCD1}">
              <a14:hiddenFill xmlns:a14="http://schemas.microsoft.com/office/drawing/2010/main">
                <a:solidFill>
                  <a:srgbClr val="FFFFFF"/>
                </a:solidFill>
              </a14:hiddenFill>
            </a:ext>
          </a:extLst>
        </p:spPr>
      </p:pic>
      <p:pic>
        <p:nvPicPr>
          <p:cNvPr id="4101" name="Obraz 235">
            <a:extLst>
              <a:ext uri="{FF2B5EF4-FFF2-40B4-BE49-F238E27FC236}">
                <a16:creationId xmlns:a16="http://schemas.microsoft.com/office/drawing/2014/main" id="{06105919-1228-2833-2079-330AC40A3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503" y="3534602"/>
            <a:ext cx="866775" cy="828675"/>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a 41" descr="Woda">
            <a:extLst>
              <a:ext uri="{FF2B5EF4-FFF2-40B4-BE49-F238E27FC236}">
                <a16:creationId xmlns:a16="http://schemas.microsoft.com/office/drawing/2014/main" id="{B74C4B8A-D4FF-40F4-DED6-AE50C3FBB7F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50700" y="4776568"/>
            <a:ext cx="914400" cy="914400"/>
          </a:xfrm>
          <a:prstGeom prst="rect">
            <a:avLst/>
          </a:prstGeom>
        </p:spPr>
      </p:pic>
      <p:sp>
        <p:nvSpPr>
          <p:cNvPr id="3" name="Prostokąt 2">
            <a:extLst>
              <a:ext uri="{FF2B5EF4-FFF2-40B4-BE49-F238E27FC236}">
                <a16:creationId xmlns:a16="http://schemas.microsoft.com/office/drawing/2014/main" id="{A05D7597-6AE4-086F-174D-88798E96F262}"/>
              </a:ext>
            </a:extLst>
          </p:cNvPr>
          <p:cNvSpPr/>
          <p:nvPr/>
        </p:nvSpPr>
        <p:spPr>
          <a:xfrm>
            <a:off x="248817" y="231767"/>
            <a:ext cx="11694365" cy="6394465"/>
          </a:xfrm>
          <a:prstGeom prst="rect">
            <a:avLst/>
          </a:prstGeom>
          <a:noFill/>
          <a:ln w="254000">
            <a:solidFill>
              <a:srgbClr val="5482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87972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2331338" y="0"/>
            <a:ext cx="7422373" cy="1676603"/>
          </a:xfrm>
        </p:spPr>
        <p:txBody>
          <a:bodyPr vert="horz" lIns="91440" tIns="45720" rIns="91440" bIns="45720" rtlCol="0" anchor="ctr">
            <a:normAutofit/>
          </a:bodyPr>
          <a:lstStyle/>
          <a:p>
            <a:r>
              <a:rPr lang="pl-PL" sz="3000" b="1" dirty="0">
                <a:solidFill>
                  <a:srgbClr val="548235"/>
                </a:solidFill>
                <a:latin typeface="+mn-lt"/>
              </a:rPr>
              <a:t>INFRASTRUKTURA I ŚRODOWISKO</a:t>
            </a:r>
            <a:br>
              <a:rPr lang="pl-PL" sz="3000" b="1" dirty="0">
                <a:solidFill>
                  <a:srgbClr val="548235"/>
                </a:solidFill>
                <a:latin typeface="+mn-lt"/>
              </a:rPr>
            </a:br>
            <a:r>
              <a:rPr lang="pl-PL" sz="2400" b="1" dirty="0">
                <a:solidFill>
                  <a:srgbClr val="548235"/>
                </a:solidFill>
                <a:latin typeface="+mn-lt"/>
              </a:rPr>
              <a:t>OCHRONA ŚRODOWISKA</a:t>
            </a:r>
            <a:endParaRPr lang="en-US" sz="2400" b="1" dirty="0">
              <a:solidFill>
                <a:srgbClr val="548235"/>
              </a:solidFill>
              <a:latin typeface="+mn-lt"/>
            </a:endParaRPr>
          </a:p>
        </p:txBody>
      </p:sp>
      <p:graphicFrame>
        <p:nvGraphicFramePr>
          <p:cNvPr id="7" name="Tabela 6">
            <a:extLst>
              <a:ext uri="{FF2B5EF4-FFF2-40B4-BE49-F238E27FC236}">
                <a16:creationId xmlns:a16="http://schemas.microsoft.com/office/drawing/2014/main" id="{4D89AAF2-B8D2-4B13-80B5-2742B58297BF}"/>
              </a:ext>
            </a:extLst>
          </p:cNvPr>
          <p:cNvGraphicFramePr>
            <a:graphicFrameLocks noGrp="1"/>
          </p:cNvGraphicFramePr>
          <p:nvPr>
            <p:extLst>
              <p:ext uri="{D42A27DB-BD31-4B8C-83A1-F6EECF244321}">
                <p14:modId xmlns:p14="http://schemas.microsoft.com/office/powerpoint/2010/main" val="632623439"/>
              </p:ext>
            </p:extLst>
          </p:nvPr>
        </p:nvGraphicFramePr>
        <p:xfrm>
          <a:off x="8872171" y="3620622"/>
          <a:ext cx="2975827" cy="1676602"/>
        </p:xfrm>
        <a:graphic>
          <a:graphicData uri="http://schemas.openxmlformats.org/drawingml/2006/table">
            <a:tbl>
              <a:tblPr firstRow="1" firstCol="1" bandRow="1"/>
              <a:tblGrid>
                <a:gridCol w="2975827">
                  <a:extLst>
                    <a:ext uri="{9D8B030D-6E8A-4147-A177-3AD203B41FA5}">
                      <a16:colId xmlns:a16="http://schemas.microsoft.com/office/drawing/2014/main" val="1383218647"/>
                    </a:ext>
                  </a:extLst>
                </a:gridCol>
              </a:tblGrid>
              <a:tr h="1676602">
                <a:tc>
                  <a:txBody>
                    <a:bodyPr/>
                    <a:lstStyle/>
                    <a:p>
                      <a:pPr algn="ctr">
                        <a:lnSpc>
                          <a:spcPct val="150000"/>
                        </a:lnSpc>
                      </a:pPr>
                      <a:r>
                        <a:rPr lang="pl-PL" sz="2000" b="1" dirty="0">
                          <a:solidFill>
                            <a:srgbClr val="548235"/>
                          </a:solidFill>
                          <a:effectLst/>
                          <a:latin typeface="+mj-lt"/>
                          <a:ea typeface="Calibri" panose="020F0502020204030204" pitchFamily="34" charset="0"/>
                          <a:cs typeface="Times New Roman" panose="02020603050405020304" pitchFamily="18" charset="0"/>
                        </a:rPr>
                        <a:t>Wymianę źródeł ciepła dofinansowano w 2024 r.</a:t>
                      </a:r>
                    </a:p>
                    <a:p>
                      <a:pPr algn="ctr">
                        <a:lnSpc>
                          <a:spcPct val="150000"/>
                        </a:lnSpc>
                      </a:pPr>
                      <a:r>
                        <a:rPr lang="pl-PL" sz="2000" b="1" dirty="0">
                          <a:solidFill>
                            <a:srgbClr val="548235"/>
                          </a:solidFill>
                          <a:effectLst/>
                          <a:latin typeface="+mj-lt"/>
                          <a:ea typeface="Calibri" panose="020F0502020204030204" pitchFamily="34" charset="0"/>
                          <a:cs typeface="Times New Roman" panose="02020603050405020304" pitchFamily="18" charset="0"/>
                        </a:rPr>
                        <a:t>dla 10 </a:t>
                      </a:r>
                      <a:r>
                        <a:rPr lang="pl-PL" sz="2000" b="1" dirty="0">
                          <a:solidFill>
                            <a:srgbClr val="548235"/>
                          </a:solidFill>
                          <a:effectLst/>
                          <a:latin typeface="+mn-lt"/>
                          <a:ea typeface="Calibri" panose="020F0502020204030204" pitchFamily="34" charset="0"/>
                          <a:cs typeface="Times New Roman" panose="02020603050405020304" pitchFamily="18" charset="0"/>
                        </a:rPr>
                        <a:t>wnioskodawców</a:t>
                      </a:r>
                      <a:endParaRPr lang="pl-PL" sz="2000" dirty="0">
                        <a:solidFill>
                          <a:srgbClr val="548235"/>
                        </a:solidFill>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115410611"/>
                  </a:ext>
                </a:extLst>
              </a:tr>
            </a:tbl>
          </a:graphicData>
        </a:graphic>
      </p:graphicFrame>
      <p:pic>
        <p:nvPicPr>
          <p:cNvPr id="8" name="Grafika 236" descr="Otwarta dłoń z rośliną">
            <a:extLst>
              <a:ext uri="{FF2B5EF4-FFF2-40B4-BE49-F238E27FC236}">
                <a16:creationId xmlns:a16="http://schemas.microsoft.com/office/drawing/2014/main" id="{EB9E49C2-E826-4B9D-BF6D-0021E942D349}"/>
              </a:ext>
            </a:extLst>
          </p:cNvPr>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06347" y="2398035"/>
            <a:ext cx="1507477" cy="1339456"/>
          </a:xfrm>
          <a:prstGeom prst="rect">
            <a:avLst/>
          </a:prstGeom>
        </p:spPr>
      </p:pic>
      <p:sp>
        <p:nvSpPr>
          <p:cNvPr id="10" name="pole tekstowe 9">
            <a:extLst>
              <a:ext uri="{FF2B5EF4-FFF2-40B4-BE49-F238E27FC236}">
                <a16:creationId xmlns:a16="http://schemas.microsoft.com/office/drawing/2014/main" id="{0A8F08C7-C6A8-4B7E-87E3-E6962D9A7B10}"/>
              </a:ext>
            </a:extLst>
          </p:cNvPr>
          <p:cNvSpPr txBox="1"/>
          <p:nvPr/>
        </p:nvSpPr>
        <p:spPr>
          <a:xfrm>
            <a:off x="449576" y="1168070"/>
            <a:ext cx="8517779" cy="5318379"/>
          </a:xfrm>
          <a:prstGeom prst="rect">
            <a:avLst/>
          </a:prstGeom>
          <a:noFill/>
        </p:spPr>
        <p:txBody>
          <a:bodyPr wrap="square">
            <a:spAutoFit/>
          </a:bodyPr>
          <a:lstStyle/>
          <a:p>
            <a:pPr algn="just">
              <a:lnSpc>
                <a:spcPts val="1400"/>
              </a:lnSpc>
              <a:spcAft>
                <a:spcPts val="600"/>
              </a:spcAft>
              <a:buNone/>
            </a:pPr>
            <a:r>
              <a:rPr lang="pl-PL" sz="1600" dirty="0">
                <a:effectLst/>
                <a:latin typeface="+mj-lt"/>
                <a:ea typeface="Calibri" panose="020F0502020204030204" pitchFamily="34" charset="0"/>
              </a:rPr>
              <a:t>W 2024 roku wśród inwestycji związanych z gospodarką wodno-ściekową znalazło się m.in.:</a:t>
            </a:r>
            <a:endParaRPr lang="pl-PL" sz="1600" dirty="0">
              <a:effectLst/>
              <a:latin typeface="+mj-lt"/>
              <a:ea typeface="Times New Roman" panose="02020603050405020304" pitchFamily="18" charset="0"/>
            </a:endParaRPr>
          </a:p>
          <a:p>
            <a:pPr marL="342900" lvl="0" indent="-342900" algn="just">
              <a:lnSpc>
                <a:spcPct val="150000"/>
              </a:lnSpc>
              <a:buClr>
                <a:srgbClr val="548235"/>
              </a:buClr>
              <a:buFont typeface="Wingdings" panose="05000000000000000000" pitchFamily="2" charset="2"/>
              <a:buChar char=""/>
            </a:pPr>
            <a:r>
              <a:rPr lang="pl-PL" sz="1600" dirty="0">
                <a:effectLst/>
                <a:latin typeface="+mj-lt"/>
                <a:ea typeface="Calibri" panose="020F0502020204030204" pitchFamily="34" charset="0"/>
                <a:cs typeface="Times New Roman" panose="02020603050405020304" pitchFamily="18" charset="0"/>
              </a:rPr>
              <a:t>Rozbudowa sieci wodociągowej w Biadaszkach (projekt) – </a:t>
            </a:r>
            <a:r>
              <a:rPr lang="pl-PL" sz="1600" b="1" dirty="0">
                <a:effectLst/>
                <a:latin typeface="+mj-lt"/>
                <a:ea typeface="Calibri" panose="020F0502020204030204" pitchFamily="34" charset="0"/>
                <a:cs typeface="Times New Roman" panose="02020603050405020304" pitchFamily="18" charset="0"/>
              </a:rPr>
              <a:t>9 500,00 zł</a:t>
            </a:r>
            <a:r>
              <a:rPr lang="pl-PL" sz="1600" dirty="0">
                <a:effectLst/>
                <a:latin typeface="+mj-lt"/>
                <a:ea typeface="Calibri" panose="020F0502020204030204" pitchFamily="34" charset="0"/>
                <a:cs typeface="Times New Roman" panose="02020603050405020304" pitchFamily="18" charset="0"/>
              </a:rPr>
              <a:t>,</a:t>
            </a:r>
            <a:endParaRPr lang="pl-PL" sz="1600" dirty="0">
              <a:effectLst/>
              <a:latin typeface="+mj-lt"/>
              <a:ea typeface="Times New Roman" panose="02020603050405020304" pitchFamily="18" charset="0"/>
              <a:cs typeface="Times New Roman" panose="02020603050405020304" pitchFamily="18" charset="0"/>
            </a:endParaRPr>
          </a:p>
          <a:p>
            <a:pPr marL="342900" lvl="0" indent="-342900" algn="just">
              <a:lnSpc>
                <a:spcPts val="1400"/>
              </a:lnSpc>
              <a:buClr>
                <a:srgbClr val="548235"/>
              </a:buClr>
              <a:buFont typeface="Wingdings" panose="05000000000000000000" pitchFamily="2" charset="2"/>
              <a:buChar char=""/>
            </a:pPr>
            <a:r>
              <a:rPr lang="pl-PL" sz="1600" dirty="0">
                <a:effectLst/>
                <a:latin typeface="+mj-lt"/>
                <a:ea typeface="Calibri" panose="020F0502020204030204" pitchFamily="34" charset="0"/>
                <a:cs typeface="Times New Roman" panose="02020603050405020304" pitchFamily="18" charset="0"/>
              </a:rPr>
              <a:t>Wykonanie uzbrojenia i połączenie z SUW Marianka </a:t>
            </a:r>
            <a:r>
              <a:rPr lang="pl-PL" sz="1600" dirty="0" err="1">
                <a:effectLst/>
                <a:latin typeface="+mj-lt"/>
                <a:ea typeface="Calibri" panose="020F0502020204030204" pitchFamily="34" charset="0"/>
                <a:cs typeface="Times New Roman" panose="02020603050405020304" pitchFamily="18" charset="0"/>
              </a:rPr>
              <a:t>Siemiańska</a:t>
            </a:r>
            <a:r>
              <a:rPr lang="pl-PL" sz="1600" dirty="0">
                <a:effectLst/>
                <a:latin typeface="+mj-lt"/>
                <a:ea typeface="Calibri" panose="020F0502020204030204" pitchFamily="34" charset="0"/>
                <a:cs typeface="Times New Roman" panose="02020603050405020304" pitchFamily="18" charset="0"/>
              </a:rPr>
              <a:t> studni głębinowej nr 4 – </a:t>
            </a:r>
            <a:r>
              <a:rPr lang="pl-PL" sz="1600" b="1" dirty="0">
                <a:effectLst/>
                <a:latin typeface="+mj-lt"/>
                <a:ea typeface="Calibri" panose="020F0502020204030204" pitchFamily="34" charset="0"/>
                <a:cs typeface="Times New Roman" panose="02020603050405020304" pitchFamily="18" charset="0"/>
              </a:rPr>
              <a:t>186 370,44 zł</a:t>
            </a:r>
            <a:r>
              <a:rPr lang="pl-PL" sz="1600" dirty="0">
                <a:effectLst/>
                <a:latin typeface="+mj-lt"/>
                <a:ea typeface="Calibri" panose="020F0502020204030204" pitchFamily="34" charset="0"/>
                <a:cs typeface="Times New Roman" panose="02020603050405020304" pitchFamily="18" charset="0"/>
              </a:rPr>
              <a:t>,</a:t>
            </a:r>
            <a:endParaRPr lang="pl-PL" sz="1600" dirty="0">
              <a:effectLst/>
              <a:latin typeface="+mj-lt"/>
              <a:ea typeface="Times New Roman" panose="02020603050405020304" pitchFamily="18" charset="0"/>
              <a:cs typeface="Times New Roman" panose="02020603050405020304" pitchFamily="18" charset="0"/>
            </a:endParaRPr>
          </a:p>
          <a:p>
            <a:pPr marL="342900" lvl="0" indent="-342900" algn="just">
              <a:lnSpc>
                <a:spcPts val="1400"/>
              </a:lnSpc>
              <a:buClr>
                <a:srgbClr val="548235"/>
              </a:buClr>
              <a:buFont typeface="Wingdings" panose="05000000000000000000" pitchFamily="2" charset="2"/>
              <a:buChar char=""/>
            </a:pPr>
            <a:r>
              <a:rPr lang="pl-PL" sz="1600" dirty="0">
                <a:effectLst/>
                <a:latin typeface="+mj-lt"/>
                <a:ea typeface="Calibri" panose="020F0502020204030204" pitchFamily="34" charset="0"/>
                <a:cs typeface="Times New Roman" panose="02020603050405020304" pitchFamily="18" charset="0"/>
              </a:rPr>
              <a:t>Budowa kanalizacji sanitarnej łączącej miejscowości Szalonka i Siemianice wraz ze skanalizowaniem części Siemianic, częściową wymianą wodociągu, modernizacją stacji uzdatniania wody w Mariance Siemieńskiej oraz montażem dwóch podziemnych zbiorników na wody opadowe – </a:t>
            </a:r>
            <a:r>
              <a:rPr lang="pl-PL" sz="1600" b="1" dirty="0">
                <a:effectLst/>
                <a:latin typeface="+mj-lt"/>
                <a:ea typeface="Calibri" panose="020F0502020204030204" pitchFamily="34" charset="0"/>
                <a:cs typeface="Times New Roman" panose="02020603050405020304" pitchFamily="18" charset="0"/>
              </a:rPr>
              <a:t>1 659 431,15 zł</a:t>
            </a:r>
            <a:r>
              <a:rPr lang="pl-PL" sz="1600" dirty="0">
                <a:effectLst/>
                <a:latin typeface="+mj-lt"/>
                <a:ea typeface="Calibri" panose="020F0502020204030204" pitchFamily="34" charset="0"/>
                <a:cs typeface="Times New Roman" panose="02020603050405020304" pitchFamily="18" charset="0"/>
              </a:rPr>
              <a:t>,</a:t>
            </a:r>
            <a:endParaRPr lang="pl-PL" sz="1600" dirty="0">
              <a:effectLst/>
              <a:latin typeface="+mj-lt"/>
              <a:ea typeface="Times New Roman" panose="02020603050405020304" pitchFamily="18" charset="0"/>
              <a:cs typeface="Times New Roman" panose="02020603050405020304" pitchFamily="18" charset="0"/>
            </a:endParaRPr>
          </a:p>
          <a:p>
            <a:pPr marL="342900" lvl="0" indent="-342900" algn="just">
              <a:lnSpc>
                <a:spcPts val="1400"/>
              </a:lnSpc>
              <a:buClr>
                <a:srgbClr val="548235"/>
              </a:buClr>
              <a:buFont typeface="Wingdings" panose="05000000000000000000" pitchFamily="2" charset="2"/>
              <a:buChar char=""/>
            </a:pPr>
            <a:r>
              <a:rPr lang="pl-PL" sz="1600" dirty="0">
                <a:effectLst/>
                <a:latin typeface="+mj-lt"/>
                <a:ea typeface="Calibri" panose="020F0502020204030204" pitchFamily="34" charset="0"/>
                <a:cs typeface="Times New Roman" panose="02020603050405020304" pitchFamily="18" charset="0"/>
              </a:rPr>
              <a:t>Budowa kanalizacji sanitarnej wraz z przyłączami, przepompowniami ścieków, zasilaniem energetycznym dla miejscowości Szalonka, Granice, </a:t>
            </a:r>
            <a:r>
              <a:rPr lang="pl-PL" sz="1600" dirty="0" err="1">
                <a:effectLst/>
                <a:latin typeface="+mj-lt"/>
                <a:ea typeface="Calibri" panose="020F0502020204030204" pitchFamily="34" charset="0"/>
                <a:cs typeface="Times New Roman" panose="02020603050405020304" pitchFamily="18" charset="0"/>
              </a:rPr>
              <a:t>Klasak</a:t>
            </a:r>
            <a:r>
              <a:rPr lang="pl-PL" sz="1600" dirty="0">
                <a:effectLst/>
                <a:latin typeface="+mj-lt"/>
                <a:ea typeface="Calibri" panose="020F0502020204030204" pitchFamily="34" charset="0"/>
                <a:cs typeface="Times New Roman" panose="02020603050405020304" pitchFamily="18" charset="0"/>
              </a:rPr>
              <a:t>, Siemianice, Opatów: ul. Bolesławiecka i ul. Wiatrakowa gm. Łęka Opatowska – etap II i III odcinek od Szalonki do Siemianic oraz etap </a:t>
            </a:r>
            <a:r>
              <a:rPr lang="pl-PL" sz="1600" dirty="0" err="1">
                <a:effectLst/>
                <a:latin typeface="+mj-lt"/>
                <a:ea typeface="Calibri" panose="020F0502020204030204" pitchFamily="34" charset="0"/>
                <a:cs typeface="Times New Roman" panose="02020603050405020304" pitchFamily="18" charset="0"/>
              </a:rPr>
              <a:t>IIIa</a:t>
            </a:r>
            <a:r>
              <a:rPr lang="pl-PL" sz="1600" dirty="0">
                <a:effectLst/>
                <a:latin typeface="+mj-lt"/>
                <a:ea typeface="Calibri" panose="020F0502020204030204" pitchFamily="34" charset="0"/>
                <a:cs typeface="Times New Roman" panose="02020603050405020304" pitchFamily="18" charset="0"/>
              </a:rPr>
              <a:t> – część Siemianic – </a:t>
            </a:r>
            <a:r>
              <a:rPr lang="pl-PL" sz="1600" b="1" dirty="0">
                <a:effectLst/>
                <a:latin typeface="+mj-lt"/>
                <a:ea typeface="Calibri" panose="020F0502020204030204" pitchFamily="34" charset="0"/>
                <a:cs typeface="Times New Roman" panose="02020603050405020304" pitchFamily="18" charset="0"/>
              </a:rPr>
              <a:t>772 857,07 zł</a:t>
            </a:r>
            <a:r>
              <a:rPr lang="pl-PL" sz="1600" dirty="0">
                <a:effectLst/>
                <a:latin typeface="+mj-lt"/>
                <a:ea typeface="Calibri" panose="020F0502020204030204" pitchFamily="34" charset="0"/>
                <a:cs typeface="Times New Roman" panose="02020603050405020304" pitchFamily="18" charset="0"/>
              </a:rPr>
              <a:t>,</a:t>
            </a:r>
            <a:endParaRPr lang="pl-PL" sz="1600" dirty="0">
              <a:effectLst/>
              <a:latin typeface="+mj-lt"/>
              <a:ea typeface="Times New Roman" panose="02020603050405020304" pitchFamily="18" charset="0"/>
              <a:cs typeface="Times New Roman" panose="02020603050405020304" pitchFamily="18" charset="0"/>
            </a:endParaRPr>
          </a:p>
          <a:p>
            <a:pPr marL="342900" lvl="0" indent="-342900" algn="just">
              <a:lnSpc>
                <a:spcPts val="1400"/>
              </a:lnSpc>
              <a:buClr>
                <a:srgbClr val="548235"/>
              </a:buClr>
              <a:buFont typeface="Wingdings" panose="05000000000000000000" pitchFamily="2" charset="2"/>
              <a:buChar char=""/>
            </a:pPr>
            <a:r>
              <a:rPr lang="pl-PL" sz="1600" dirty="0">
                <a:effectLst/>
                <a:latin typeface="+mj-lt"/>
                <a:ea typeface="Calibri" panose="020F0502020204030204" pitchFamily="34" charset="0"/>
                <a:cs typeface="Times New Roman" panose="02020603050405020304" pitchFamily="18" charset="0"/>
              </a:rPr>
              <a:t>Budowa kanalizacji sanitarnej wraz z przyłączami, przepompowniami ścieków dla miejscowości </a:t>
            </a:r>
            <a:r>
              <a:rPr lang="pl-PL" sz="1600" dirty="0" err="1">
                <a:effectLst/>
                <a:latin typeface="+mj-lt"/>
                <a:ea typeface="Calibri" panose="020F0502020204030204" pitchFamily="34" charset="0"/>
                <a:cs typeface="Times New Roman" panose="02020603050405020304" pitchFamily="18" charset="0"/>
              </a:rPr>
              <a:t>Klasak</a:t>
            </a:r>
            <a:r>
              <a:rPr lang="pl-PL" sz="1600" dirty="0">
                <a:effectLst/>
                <a:latin typeface="+mj-lt"/>
                <a:ea typeface="Calibri" panose="020F0502020204030204" pitchFamily="34" charset="0"/>
                <a:cs typeface="Times New Roman" panose="02020603050405020304" pitchFamily="18" charset="0"/>
              </a:rPr>
              <a:t>, Opatów ul. Wiatrakowa i Bolesławiecka etap VI – </a:t>
            </a:r>
            <a:r>
              <a:rPr lang="pl-PL" sz="1600" b="1" dirty="0">
                <a:effectLst/>
                <a:latin typeface="+mj-lt"/>
                <a:ea typeface="Calibri" panose="020F0502020204030204" pitchFamily="34" charset="0"/>
                <a:cs typeface="Times New Roman" panose="02020603050405020304" pitchFamily="18" charset="0"/>
              </a:rPr>
              <a:t>1 503,45 zł</a:t>
            </a:r>
            <a:r>
              <a:rPr lang="pl-PL" sz="1600" dirty="0">
                <a:effectLst/>
                <a:latin typeface="+mj-lt"/>
                <a:ea typeface="Calibri" panose="020F0502020204030204" pitchFamily="34" charset="0"/>
                <a:cs typeface="Times New Roman" panose="02020603050405020304" pitchFamily="18" charset="0"/>
              </a:rPr>
              <a:t>,</a:t>
            </a:r>
            <a:endParaRPr lang="pl-PL" sz="1600" dirty="0">
              <a:effectLst/>
              <a:latin typeface="+mj-lt"/>
              <a:ea typeface="Times New Roman" panose="02020603050405020304" pitchFamily="18" charset="0"/>
              <a:cs typeface="Times New Roman" panose="02020603050405020304" pitchFamily="18" charset="0"/>
            </a:endParaRPr>
          </a:p>
          <a:p>
            <a:pPr marL="342900" lvl="0" indent="-342900" algn="just">
              <a:lnSpc>
                <a:spcPts val="1400"/>
              </a:lnSpc>
              <a:buClr>
                <a:srgbClr val="548235"/>
              </a:buClr>
              <a:buFont typeface="Wingdings" panose="05000000000000000000" pitchFamily="2" charset="2"/>
              <a:buChar char=""/>
            </a:pPr>
            <a:r>
              <a:rPr lang="pl-PL" sz="1600" dirty="0">
                <a:effectLst/>
                <a:latin typeface="+mj-lt"/>
                <a:ea typeface="Calibri" panose="020F0502020204030204" pitchFamily="34" charset="0"/>
                <a:cs typeface="Times New Roman" panose="02020603050405020304" pitchFamily="18" charset="0"/>
              </a:rPr>
              <a:t>Budowa kanalizacji sanitarnej, modernizacja kanalizacji deszczowej oraz sieci wodociągowej na ul. Żabiej, </a:t>
            </a:r>
            <a:r>
              <a:rPr lang="pl-PL" sz="1600" dirty="0" err="1">
                <a:effectLst/>
                <a:latin typeface="+mj-lt"/>
                <a:ea typeface="Calibri" panose="020F0502020204030204" pitchFamily="34" charset="0"/>
                <a:cs typeface="Times New Roman" panose="02020603050405020304" pitchFamily="18" charset="0"/>
              </a:rPr>
              <a:t>Chróścińskiej</a:t>
            </a:r>
            <a:r>
              <a:rPr lang="pl-PL" sz="1600" dirty="0">
                <a:effectLst/>
                <a:latin typeface="+mj-lt"/>
                <a:ea typeface="Calibri" panose="020F0502020204030204" pitchFamily="34" charset="0"/>
                <a:cs typeface="Times New Roman" panose="02020603050405020304" pitchFamily="18" charset="0"/>
              </a:rPr>
              <a:t>, Zielonej i Zimnej w Siemianicach – </a:t>
            </a:r>
            <a:r>
              <a:rPr lang="pl-PL" sz="1600" b="1" dirty="0">
                <a:effectLst/>
                <a:latin typeface="+mj-lt"/>
                <a:ea typeface="Calibri" panose="020F0502020204030204" pitchFamily="34" charset="0"/>
                <a:cs typeface="Times New Roman" panose="02020603050405020304" pitchFamily="18" charset="0"/>
              </a:rPr>
              <a:t>2 981 960,87 zł</a:t>
            </a:r>
            <a:r>
              <a:rPr lang="pl-PL" sz="1600" dirty="0">
                <a:effectLst/>
                <a:latin typeface="+mj-lt"/>
                <a:ea typeface="Calibri" panose="020F0502020204030204" pitchFamily="34" charset="0"/>
                <a:cs typeface="Times New Roman" panose="02020603050405020304" pitchFamily="18" charset="0"/>
              </a:rPr>
              <a:t>,</a:t>
            </a:r>
            <a:endParaRPr lang="pl-PL" sz="1600" dirty="0">
              <a:effectLst/>
              <a:latin typeface="+mj-lt"/>
              <a:ea typeface="Times New Roman" panose="02020603050405020304" pitchFamily="18" charset="0"/>
              <a:cs typeface="Times New Roman" panose="02020603050405020304" pitchFamily="18" charset="0"/>
            </a:endParaRPr>
          </a:p>
          <a:p>
            <a:pPr marL="342900" lvl="0" indent="-342900" algn="just">
              <a:lnSpc>
                <a:spcPts val="1400"/>
              </a:lnSpc>
              <a:buClr>
                <a:srgbClr val="548235"/>
              </a:buClr>
              <a:buFont typeface="Wingdings" panose="05000000000000000000" pitchFamily="2" charset="2"/>
              <a:buChar char=""/>
            </a:pPr>
            <a:r>
              <a:rPr lang="pl-PL" sz="1600" dirty="0">
                <a:effectLst/>
                <a:latin typeface="+mj-lt"/>
                <a:ea typeface="Calibri" panose="020F0502020204030204" pitchFamily="34" charset="0"/>
                <a:cs typeface="Times New Roman" panose="02020603050405020304" pitchFamily="18" charset="0"/>
              </a:rPr>
              <a:t>Rozbudowa i przebudowa oczyszczalni ścieków w Opatowie o zbiornik retencyjny ścieków oraz punkt przyjęcia osadów z oczyszczalni przydomowych (projekt) – </a:t>
            </a:r>
            <a:r>
              <a:rPr lang="pl-PL" sz="1600" b="1" dirty="0">
                <a:effectLst/>
                <a:latin typeface="+mj-lt"/>
                <a:ea typeface="Calibri" panose="020F0502020204030204" pitchFamily="34" charset="0"/>
                <a:cs typeface="Times New Roman" panose="02020603050405020304" pitchFamily="18" charset="0"/>
              </a:rPr>
              <a:t>70 261,46 zł</a:t>
            </a:r>
            <a:r>
              <a:rPr lang="pl-PL" sz="1600" dirty="0">
                <a:effectLst/>
                <a:latin typeface="+mj-lt"/>
                <a:ea typeface="Calibri" panose="020F0502020204030204" pitchFamily="34" charset="0"/>
                <a:cs typeface="Times New Roman" panose="02020603050405020304" pitchFamily="18" charset="0"/>
              </a:rPr>
              <a:t>,</a:t>
            </a:r>
            <a:endParaRPr lang="pl-PL" sz="1600" dirty="0">
              <a:effectLst/>
              <a:latin typeface="+mj-lt"/>
              <a:ea typeface="Times New Roman" panose="02020603050405020304" pitchFamily="18" charset="0"/>
              <a:cs typeface="Times New Roman" panose="02020603050405020304" pitchFamily="18" charset="0"/>
            </a:endParaRPr>
          </a:p>
          <a:p>
            <a:pPr marL="342900" lvl="0" indent="-342900" algn="just">
              <a:lnSpc>
                <a:spcPts val="1400"/>
              </a:lnSpc>
              <a:spcAft>
                <a:spcPts val="800"/>
              </a:spcAft>
              <a:buClr>
                <a:srgbClr val="548235"/>
              </a:buClr>
              <a:buFont typeface="Wingdings" panose="05000000000000000000" pitchFamily="2" charset="2"/>
              <a:buChar char=""/>
            </a:pPr>
            <a:r>
              <a:rPr lang="pl-PL" sz="1600" dirty="0">
                <a:effectLst/>
                <a:latin typeface="+mj-lt"/>
                <a:ea typeface="Calibri" panose="020F0502020204030204" pitchFamily="34" charset="0"/>
                <a:cs typeface="Times New Roman" panose="02020603050405020304" pitchFamily="18" charset="0"/>
              </a:rPr>
              <a:t>Rozbudowa oczyszczalni ścieków w Opatowie w formule „Zaprojektuj i wybuduj” –</a:t>
            </a:r>
            <a:r>
              <a:rPr lang="pl-PL" sz="1600" b="1" dirty="0">
                <a:effectLst/>
                <a:latin typeface="+mj-lt"/>
                <a:ea typeface="Calibri" panose="020F0502020204030204" pitchFamily="34" charset="0"/>
                <a:cs typeface="Times New Roman" panose="02020603050405020304" pitchFamily="18" charset="0"/>
              </a:rPr>
              <a:t> 5 113 349,22 zł</a:t>
            </a:r>
            <a:r>
              <a:rPr lang="pl-PL" sz="1600" b="1" dirty="0">
                <a:latin typeface="+mj-lt"/>
                <a:ea typeface="Calibri" panose="020F0502020204030204" pitchFamily="34" charset="0"/>
                <a:cs typeface="Times New Roman" panose="02020603050405020304" pitchFamily="18" charset="0"/>
              </a:rPr>
              <a:t>.</a:t>
            </a:r>
            <a:endParaRPr lang="pl-PL" sz="1600" dirty="0">
              <a:effectLst/>
              <a:latin typeface="+mj-lt"/>
              <a:ea typeface="Calibri" panose="020F0502020204030204" pitchFamily="34" charset="0"/>
            </a:endParaRPr>
          </a:p>
          <a:p>
            <a:pPr algn="just">
              <a:lnSpc>
                <a:spcPts val="1400"/>
              </a:lnSpc>
            </a:pPr>
            <a:endParaRPr lang="pl-PL" sz="1600" dirty="0">
              <a:latin typeface="+mj-lt"/>
              <a:ea typeface="Calibri" panose="020F0502020204030204" pitchFamily="34" charset="0"/>
            </a:endParaRPr>
          </a:p>
          <a:p>
            <a:pPr algn="just">
              <a:lnSpc>
                <a:spcPts val="1400"/>
              </a:lnSpc>
            </a:pPr>
            <a:r>
              <a:rPr lang="pl-PL" sz="1600" dirty="0">
                <a:effectLst/>
                <a:latin typeface="+mj-lt"/>
                <a:ea typeface="Calibri" panose="020F0502020204030204" pitchFamily="34" charset="0"/>
              </a:rPr>
              <a:t>W ramach działań związanych z ochroną powietrza atmosferycznego, Gmina podejmowała następujące wydatki:</a:t>
            </a:r>
            <a:endParaRPr lang="pl-PL" sz="1600" dirty="0">
              <a:effectLst/>
              <a:latin typeface="+mj-lt"/>
              <a:ea typeface="Times New Roman" panose="02020603050405020304" pitchFamily="18" charset="0"/>
            </a:endParaRPr>
          </a:p>
          <a:p>
            <a:pPr marL="342900" lvl="0" indent="-342900" algn="just">
              <a:lnSpc>
                <a:spcPts val="1400"/>
              </a:lnSpc>
              <a:buClr>
                <a:srgbClr val="548235"/>
              </a:buClr>
              <a:buFont typeface="Wingdings" panose="05000000000000000000" pitchFamily="2" charset="2"/>
              <a:buChar char=""/>
            </a:pPr>
            <a:r>
              <a:rPr lang="pl-PL" sz="1600" dirty="0">
                <a:effectLst/>
                <a:latin typeface="+mj-lt"/>
                <a:ea typeface="Calibri" panose="020F0502020204030204" pitchFamily="34" charset="0"/>
                <a:cs typeface="Times New Roman" panose="02020603050405020304" pitchFamily="18" charset="0"/>
              </a:rPr>
              <a:t>wykonanie instalacji fotowoltaicznej przy COM w Opatowie za kwotę 57 830,00 zł,</a:t>
            </a:r>
            <a:endParaRPr lang="pl-PL" sz="1600" dirty="0">
              <a:effectLst/>
              <a:latin typeface="+mj-lt"/>
              <a:ea typeface="Times New Roman" panose="02020603050405020304" pitchFamily="18" charset="0"/>
              <a:cs typeface="Times New Roman" panose="02020603050405020304" pitchFamily="18" charset="0"/>
            </a:endParaRPr>
          </a:p>
          <a:p>
            <a:pPr marL="342900" lvl="0" indent="-342900" algn="just">
              <a:lnSpc>
                <a:spcPts val="1400"/>
              </a:lnSpc>
              <a:buClr>
                <a:srgbClr val="548235"/>
              </a:buClr>
              <a:buFont typeface="Wingdings" panose="05000000000000000000" pitchFamily="2" charset="2"/>
              <a:buChar char=""/>
            </a:pPr>
            <a:r>
              <a:rPr lang="pl-PL" sz="1600" dirty="0">
                <a:effectLst/>
                <a:latin typeface="+mj-lt"/>
                <a:ea typeface="Calibri" panose="020F0502020204030204" pitchFamily="34" charset="0"/>
                <a:cs typeface="Times New Roman" panose="02020603050405020304" pitchFamily="18" charset="0"/>
              </a:rPr>
              <a:t>termomodernizacja budynku Szkoły Podstawowej w Łęce Opatowskiej za kwotę 35 670,00 zł,</a:t>
            </a:r>
            <a:endParaRPr lang="pl-PL" sz="1600" dirty="0">
              <a:effectLst/>
              <a:latin typeface="+mj-lt"/>
              <a:ea typeface="Times New Roman" panose="02020603050405020304" pitchFamily="18" charset="0"/>
              <a:cs typeface="Times New Roman" panose="02020603050405020304" pitchFamily="18" charset="0"/>
            </a:endParaRPr>
          </a:p>
          <a:p>
            <a:pPr marL="342900" lvl="0" indent="-342900" algn="just">
              <a:lnSpc>
                <a:spcPts val="1400"/>
              </a:lnSpc>
              <a:spcAft>
                <a:spcPts val="800"/>
              </a:spcAft>
              <a:buClr>
                <a:srgbClr val="548235"/>
              </a:buClr>
              <a:buFont typeface="Wingdings" panose="05000000000000000000" pitchFamily="2" charset="2"/>
              <a:buChar char=""/>
            </a:pPr>
            <a:r>
              <a:rPr lang="pl-PL" sz="1600" dirty="0">
                <a:effectLst/>
                <a:latin typeface="+mj-lt"/>
                <a:ea typeface="Calibri" panose="020F0502020204030204" pitchFamily="34" charset="0"/>
                <a:cs typeface="Times New Roman" panose="02020603050405020304" pitchFamily="18" charset="0"/>
              </a:rPr>
              <a:t>dotacje celowa na dofinansowanie wymiany źródeł ciepła na obszarze Gminy Łęka Opatowska za kwotę 50 000,00 zł.</a:t>
            </a:r>
            <a:endParaRPr lang="pl-PL" sz="1600" dirty="0">
              <a:effectLst/>
              <a:latin typeface="+mj-lt"/>
              <a:ea typeface="Times New Roman" panose="02020603050405020304" pitchFamily="18" charset="0"/>
              <a:cs typeface="Times New Roman" panose="02020603050405020304" pitchFamily="18" charset="0"/>
            </a:endParaRPr>
          </a:p>
        </p:txBody>
      </p:sp>
      <p:sp>
        <p:nvSpPr>
          <p:cNvPr id="3" name="Prostokąt 2">
            <a:extLst>
              <a:ext uri="{FF2B5EF4-FFF2-40B4-BE49-F238E27FC236}">
                <a16:creationId xmlns:a16="http://schemas.microsoft.com/office/drawing/2014/main" id="{529A31B2-D0E4-ECF5-D8A5-A869A4B26A91}"/>
              </a:ext>
            </a:extLst>
          </p:cNvPr>
          <p:cNvSpPr/>
          <p:nvPr/>
        </p:nvSpPr>
        <p:spPr>
          <a:xfrm>
            <a:off x="248817" y="231767"/>
            <a:ext cx="11694365" cy="6394465"/>
          </a:xfrm>
          <a:prstGeom prst="rect">
            <a:avLst/>
          </a:prstGeom>
          <a:noFill/>
          <a:ln w="254000">
            <a:solidFill>
              <a:srgbClr val="5482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095363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355FCB37-2D4E-4D73-A2BB-17BEFB194AB7}"/>
              </a:ext>
            </a:extLst>
          </p:cNvPr>
          <p:cNvSpPr/>
          <p:nvPr/>
        </p:nvSpPr>
        <p:spPr>
          <a:xfrm>
            <a:off x="2098878" y="571593"/>
            <a:ext cx="8711231" cy="423449"/>
          </a:xfrm>
          <a:prstGeom prst="rect">
            <a:avLst/>
          </a:prstGeom>
        </p:spPr>
        <p:txBody>
          <a:bodyPr wrap="square">
            <a:spAutoFit/>
          </a:bodyPr>
          <a:lstStyle/>
          <a:p>
            <a:pPr algn="just">
              <a:lnSpc>
                <a:spcPct val="150000"/>
              </a:lnSpc>
            </a:pPr>
            <a:r>
              <a:rPr lang="pl-PL" sz="1600" dirty="0"/>
              <a:t>	</a:t>
            </a:r>
          </a:p>
        </p:txBody>
      </p:sp>
      <p:sp>
        <p:nvSpPr>
          <p:cNvPr id="6" name="Prostokąt 5">
            <a:extLst>
              <a:ext uri="{FF2B5EF4-FFF2-40B4-BE49-F238E27FC236}">
                <a16:creationId xmlns:a16="http://schemas.microsoft.com/office/drawing/2014/main" id="{610AE368-A863-4A48-A4CA-1EF81A9CF89E}"/>
              </a:ext>
            </a:extLst>
          </p:cNvPr>
          <p:cNvSpPr/>
          <p:nvPr/>
        </p:nvSpPr>
        <p:spPr>
          <a:xfrm>
            <a:off x="610763" y="995042"/>
            <a:ext cx="8592568" cy="423449"/>
          </a:xfrm>
          <a:prstGeom prst="rect">
            <a:avLst/>
          </a:prstGeom>
        </p:spPr>
        <p:txBody>
          <a:bodyPr wrap="square">
            <a:spAutoFit/>
          </a:bodyPr>
          <a:lstStyle/>
          <a:p>
            <a:pPr algn="just">
              <a:lnSpc>
                <a:spcPct val="150000"/>
              </a:lnSpc>
            </a:pPr>
            <a:r>
              <a:rPr lang="pl-PL" sz="1600" dirty="0"/>
              <a:t>	</a:t>
            </a:r>
          </a:p>
        </p:txBody>
      </p:sp>
      <p:sp>
        <p:nvSpPr>
          <p:cNvPr id="8" name="pole tekstowe 7">
            <a:extLst>
              <a:ext uri="{FF2B5EF4-FFF2-40B4-BE49-F238E27FC236}">
                <a16:creationId xmlns:a16="http://schemas.microsoft.com/office/drawing/2014/main" id="{210323C4-B737-49C0-A4E8-1902BE2F6AE8}"/>
              </a:ext>
            </a:extLst>
          </p:cNvPr>
          <p:cNvSpPr txBox="1"/>
          <p:nvPr/>
        </p:nvSpPr>
        <p:spPr>
          <a:xfrm>
            <a:off x="610764" y="300446"/>
            <a:ext cx="10970474" cy="2125390"/>
          </a:xfrm>
          <a:prstGeom prst="rect">
            <a:avLst/>
          </a:prstGeom>
          <a:noFill/>
        </p:spPr>
        <p:txBody>
          <a:bodyPr wrap="square">
            <a:spAutoFit/>
          </a:bodyPr>
          <a:lstStyle/>
          <a:p>
            <a:pPr algn="just">
              <a:lnSpc>
                <a:spcPct val="150000"/>
              </a:lnSpc>
              <a:spcAft>
                <a:spcPts val="1200"/>
              </a:spcAft>
            </a:pPr>
            <a:r>
              <a:rPr lang="pl-PL" sz="1800" i="1" dirty="0">
                <a:effectLst/>
                <a:latin typeface="Calibri Light" panose="020F0302020204030204" pitchFamily="34" charset="0"/>
                <a:ea typeface="Times New Roman" panose="02020603050405020304" pitchFamily="18" charset="0"/>
              </a:rPr>
              <a:t>Dziękuję wszystkim, którzy aktywnie współtworzą naszą Gminę – Radnym, Sołtysom, pracownikom Urzędu Gminy          i jednostkom organizacyjnym – za ich profesjonalizm, zaangażowanie i wsparcie merytoryczne, które przyczyniły się do realizacji wielu ważnych przedsięwzięć. Szczególne podziękowania kieruję do Mieszkańców – to dzięki Państwa zaufaniu, inicjatywie, współpracy i trosce o wspólne dobro możliwy jest dalszy rozwój naszej Gminy. Wspólnie dążymy do tego, by Gmina Łęka Opatowska była miejscem przyjaznym </a:t>
            </a:r>
            <a:r>
              <a:rPr lang="pl-PL" sz="1800" i="1">
                <a:effectLst/>
                <a:latin typeface="Calibri Light" panose="020F0302020204030204" pitchFamily="34" charset="0"/>
                <a:ea typeface="Times New Roman" panose="02020603050405020304" pitchFamily="18" charset="0"/>
              </a:rPr>
              <a:t>do życia.</a:t>
            </a:r>
            <a:endParaRPr lang="pl-PL" sz="1800" dirty="0">
              <a:effectLst/>
              <a:latin typeface="Times New Roman" panose="02020603050405020304" pitchFamily="18" charset="0"/>
              <a:ea typeface="Times New Roman" panose="02020603050405020304" pitchFamily="18" charset="0"/>
            </a:endParaRPr>
          </a:p>
        </p:txBody>
      </p:sp>
      <p:pic>
        <p:nvPicPr>
          <p:cNvPr id="7" name="Obraz 6">
            <a:extLst>
              <a:ext uri="{FF2B5EF4-FFF2-40B4-BE49-F238E27FC236}">
                <a16:creationId xmlns:a16="http://schemas.microsoft.com/office/drawing/2014/main" id="{7DD1B63B-E952-41D0-A68B-9EAF65D36C78}"/>
              </a:ext>
            </a:extLst>
          </p:cNvPr>
          <p:cNvPicPr>
            <a:picLocks noChangeAspect="1"/>
          </p:cNvPicPr>
          <p:nvPr/>
        </p:nvPicPr>
        <p:blipFill rotWithShape="1">
          <a:blip r:embed="rId2">
            <a:extLst>
              <a:ext uri="{28A0092B-C50C-407E-A947-70E740481C1C}">
                <a14:useLocalDpi xmlns:a14="http://schemas.microsoft.com/office/drawing/2010/main" val="0"/>
              </a:ext>
            </a:extLst>
          </a:blip>
          <a:srcRect t="31147" b="31147"/>
          <a:stretch/>
        </p:blipFill>
        <p:spPr>
          <a:xfrm>
            <a:off x="0" y="3441364"/>
            <a:ext cx="12192000" cy="3439098"/>
          </a:xfrm>
          <a:prstGeom prst="rect">
            <a:avLst/>
          </a:prstGeom>
        </p:spPr>
      </p:pic>
    </p:spTree>
    <p:extLst>
      <p:ext uri="{BB962C8B-B14F-4D97-AF65-F5344CB8AC3E}">
        <p14:creationId xmlns:p14="http://schemas.microsoft.com/office/powerpoint/2010/main" val="1894975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30367" y="0"/>
            <a:ext cx="7353906" cy="1072911"/>
          </a:xfrm>
          <a:noFill/>
        </p:spPr>
        <p:txBody>
          <a:bodyPr>
            <a:normAutofit/>
          </a:bodyPr>
          <a:lstStyle/>
          <a:p>
            <a:pPr algn="l"/>
            <a:r>
              <a:rPr lang="pl-PL" sz="3000" b="1" dirty="0">
                <a:solidFill>
                  <a:srgbClr val="323E4F"/>
                </a:solidFill>
                <a:latin typeface="+mn-lt"/>
              </a:rPr>
              <a:t>GŁÓWNE KIERUNKI DZIAŁAŃ W 2024 ROKU</a:t>
            </a:r>
          </a:p>
        </p:txBody>
      </p:sp>
      <p:sp>
        <p:nvSpPr>
          <p:cNvPr id="3" name="Podtytuł 2">
            <a:extLst>
              <a:ext uri="{FF2B5EF4-FFF2-40B4-BE49-F238E27FC236}">
                <a16:creationId xmlns:a16="http://schemas.microsoft.com/office/drawing/2014/main" id="{DF8F859B-4964-4802-9492-32E44EF42226}"/>
              </a:ext>
            </a:extLst>
          </p:cNvPr>
          <p:cNvSpPr>
            <a:spLocks noGrp="1"/>
          </p:cNvSpPr>
          <p:nvPr>
            <p:ph type="subTitle" idx="1"/>
          </p:nvPr>
        </p:nvSpPr>
        <p:spPr>
          <a:xfrm>
            <a:off x="498212" y="1085949"/>
            <a:ext cx="8345580" cy="5381052"/>
          </a:xfrm>
          <a:noFill/>
        </p:spPr>
        <p:txBody>
          <a:bodyPr>
            <a:noAutofit/>
          </a:bodyPr>
          <a:lstStyle/>
          <a:p>
            <a:pPr algn="just">
              <a:lnSpc>
                <a:spcPct val="100000"/>
              </a:lnSpc>
            </a:pPr>
            <a:r>
              <a:rPr lang="pl-PL" sz="1600" dirty="0">
                <a:effectLst/>
                <a:latin typeface="+mj-lt"/>
                <a:ea typeface="Times New Roman" panose="02020603050405020304" pitchFamily="18" charset="0"/>
              </a:rPr>
              <a:t>W 2024 r. Gmina Łęka Opatowska konsekwentnie realizowała zadania wynikające zarówno z polityk, programów, strategii przyjętych na szczeblu lokalnym, a także zadań zleconych przez władzę rządową. Działania skierowane były przede wszystkim na rozwój infrastruktury technicznej, drogowej, rozwój usług dedykowanych osobom z niepełnosprawnością, poprawa bezpieczeństwa mieszkańców, wspieranie wykorzystania odnawialnych źródeł energii oraz podnoszenie walorów estetycznych przestrzeni publicznych. </a:t>
            </a:r>
          </a:p>
          <a:p>
            <a:pPr algn="just">
              <a:lnSpc>
                <a:spcPct val="100000"/>
              </a:lnSpc>
            </a:pPr>
            <a:r>
              <a:rPr lang="pl-PL" sz="1600" dirty="0">
                <a:effectLst/>
                <a:latin typeface="+mj-lt"/>
                <a:ea typeface="Times New Roman" panose="02020603050405020304" pitchFamily="18" charset="0"/>
              </a:rPr>
              <a:t>Przedsięwzięcia te były zgodne ze Strategią Rozwoju Gminy Łęka Opatowska do 2026 roku będącą nadrzędnym dokumentem strategicznym w Gminie oraz przyjętą misją, którą jest: </a:t>
            </a:r>
          </a:p>
          <a:p>
            <a:pPr algn="just">
              <a:lnSpc>
                <a:spcPct val="100000"/>
              </a:lnSpc>
            </a:pPr>
            <a:r>
              <a:rPr lang="pl-PL" sz="1600" dirty="0">
                <a:effectLst/>
                <a:latin typeface="+mj-lt"/>
                <a:ea typeface="Times New Roman" panose="02020603050405020304" pitchFamily="18" charset="0"/>
              </a:rPr>
              <a:t>„Teraźniejszością i przyszłością Gminy Łęka Opatowska jest jej zrównoważony rozwój w harmonii ze środowiskiem przyrodniczym, gospodarczym i społecznym, umożliwiający przekształcenie gminy </a:t>
            </a:r>
            <a:br>
              <a:rPr lang="pl-PL" sz="1600" dirty="0">
                <a:effectLst/>
                <a:latin typeface="+mj-lt"/>
                <a:ea typeface="Times New Roman" panose="02020603050405020304" pitchFamily="18" charset="0"/>
              </a:rPr>
            </a:br>
            <a:r>
              <a:rPr lang="pl-PL" sz="1600" dirty="0">
                <a:effectLst/>
                <a:latin typeface="+mj-lt"/>
                <a:ea typeface="Times New Roman" panose="02020603050405020304" pitchFamily="18" charset="0"/>
              </a:rPr>
              <a:t>w wyróżniające się w otoczeniu ośrodków miejskich atrakcyjne miejsce zamieszkania, pracy </a:t>
            </a:r>
            <a:br>
              <a:rPr lang="pl-PL" sz="1600" dirty="0">
                <a:effectLst/>
                <a:latin typeface="+mj-lt"/>
                <a:ea typeface="Times New Roman" panose="02020603050405020304" pitchFamily="18" charset="0"/>
              </a:rPr>
            </a:br>
            <a:r>
              <a:rPr lang="pl-PL" sz="1600" dirty="0">
                <a:effectLst/>
                <a:latin typeface="+mj-lt"/>
                <a:ea typeface="Times New Roman" panose="02020603050405020304" pitchFamily="18" charset="0"/>
              </a:rPr>
              <a:t>i wypoczynku z dobrze wykształconymi i silnymi funkcjami gospodarczymi, turystycznymi, rekreacyjnymi i wypoczynkowymi o znaczeniu regionalnym.”</a:t>
            </a:r>
          </a:p>
          <a:p>
            <a:pPr algn="just">
              <a:lnSpc>
                <a:spcPct val="100000"/>
              </a:lnSpc>
            </a:pPr>
            <a:endParaRPr lang="pl-PL" sz="1600" dirty="0">
              <a:effectLst/>
              <a:latin typeface="+mj-lt"/>
              <a:ea typeface="Times New Roman" panose="02020603050405020304" pitchFamily="18" charset="0"/>
            </a:endParaRPr>
          </a:p>
          <a:p>
            <a:pPr algn="just">
              <a:lnSpc>
                <a:spcPct val="100000"/>
              </a:lnSpc>
            </a:pPr>
            <a:r>
              <a:rPr lang="pl-PL" sz="1600" dirty="0">
                <a:effectLst/>
                <a:latin typeface="+mj-lt"/>
                <a:ea typeface="Times New Roman" panose="02020603050405020304" pitchFamily="18" charset="0"/>
              </a:rPr>
              <a:t>Jednocześnie Wójt Gminy wykonywał uchwały Rady Gminy Łęka Opatowska, których w 2024 r. podjęto łącznie 89. W Gminie realizowano również zadania w ramach wyodrębnionego w gminnym budżecie funduszu sołeckiego, na którego wykonanie przeznaczono niemal 587 tys. zł. Do najważniejszych zadań zrealizowanych w ramach funduszu sołeckiego należą m.in. zakup wyposażenia OSP oraz remont i modernizacja sal OSP, organizacja imprez integracyjnych. </a:t>
            </a:r>
          </a:p>
          <a:p>
            <a:pPr algn="just">
              <a:lnSpc>
                <a:spcPct val="100000"/>
              </a:lnSpc>
            </a:pPr>
            <a:r>
              <a:rPr lang="pl-PL" sz="1600" dirty="0">
                <a:effectLst/>
                <a:latin typeface="+mj-lt"/>
                <a:ea typeface="Times New Roman" panose="02020603050405020304" pitchFamily="18" charset="0"/>
              </a:rPr>
              <a:t> </a:t>
            </a:r>
          </a:p>
          <a:p>
            <a:pPr algn="just">
              <a:lnSpc>
                <a:spcPct val="100000"/>
              </a:lnSpc>
            </a:pPr>
            <a:endParaRPr lang="pl-PL" sz="1800" b="1" dirty="0">
              <a:latin typeface="+mj-lt"/>
            </a:endParaRPr>
          </a:p>
        </p:txBody>
      </p:sp>
      <p:pic>
        <p:nvPicPr>
          <p:cNvPr id="4" name="Obraz 3">
            <a:extLst>
              <a:ext uri="{FF2B5EF4-FFF2-40B4-BE49-F238E27FC236}">
                <a16:creationId xmlns:a16="http://schemas.microsoft.com/office/drawing/2014/main" id="{58D90AB4-6B1E-D837-F171-73B9824D5171}"/>
              </a:ext>
            </a:extLst>
          </p:cNvPr>
          <p:cNvPicPr>
            <a:picLocks noChangeAspect="1"/>
          </p:cNvPicPr>
          <p:nvPr/>
        </p:nvPicPr>
        <p:blipFill>
          <a:blip r:embed="rId2" cstate="print">
            <a:extLst>
              <a:ext uri="{28A0092B-C50C-407E-A947-70E740481C1C}">
                <a14:useLocalDpi xmlns:a14="http://schemas.microsoft.com/office/drawing/2010/main" val="0"/>
              </a:ext>
            </a:extLst>
          </a:blip>
          <a:srcRect l="21049" r="50008"/>
          <a:stretch/>
        </p:blipFill>
        <p:spPr bwMode="auto">
          <a:xfrm>
            <a:off x="8662737" y="0"/>
            <a:ext cx="3529263" cy="6858000"/>
          </a:xfrm>
          <a:prstGeom prst="rect">
            <a:avLst/>
          </a:prstGeom>
          <a:noFill/>
          <a:ln>
            <a:noFill/>
          </a:ln>
          <a:effectLst>
            <a:softEdge rad="635000"/>
          </a:effectLst>
        </p:spPr>
      </p:pic>
      <p:sp>
        <p:nvSpPr>
          <p:cNvPr id="5" name="Prostokąt 4">
            <a:extLst>
              <a:ext uri="{FF2B5EF4-FFF2-40B4-BE49-F238E27FC236}">
                <a16:creationId xmlns:a16="http://schemas.microsoft.com/office/drawing/2014/main" id="{F427A414-2066-BE3B-48FA-D7C9EEC8B225}"/>
              </a:ext>
            </a:extLst>
          </p:cNvPr>
          <p:cNvSpPr/>
          <p:nvPr/>
        </p:nvSpPr>
        <p:spPr>
          <a:xfrm>
            <a:off x="248817" y="231767"/>
            <a:ext cx="11694365" cy="6394465"/>
          </a:xfrm>
          <a:prstGeom prst="rect">
            <a:avLst/>
          </a:prstGeom>
          <a:noFill/>
          <a:ln w="2540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124222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Obraz 10" descr="Obraz zawierający chmura, na wolnym powietrzu, niebo, Fotografia lotnicza&#10;&#10;Zawartość wygenerowana przez sztuczną inteligencję może być niepoprawna.">
            <a:extLst>
              <a:ext uri="{FF2B5EF4-FFF2-40B4-BE49-F238E27FC236}">
                <a16:creationId xmlns:a16="http://schemas.microsoft.com/office/drawing/2014/main" id="{A3F98DEF-E838-473F-2625-31792CBFA5B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18" t="25164"/>
          <a:stretch/>
        </p:blipFill>
        <p:spPr>
          <a:xfrm>
            <a:off x="-1" y="-1"/>
            <a:ext cx="12192001" cy="6858001"/>
          </a:xfrm>
          <a:prstGeom prst="rect">
            <a:avLst/>
          </a:prstGeom>
        </p:spPr>
      </p:pic>
      <p:sp>
        <p:nvSpPr>
          <p:cNvPr id="9" name="Pole tekstowe 193">
            <a:extLst>
              <a:ext uri="{FF2B5EF4-FFF2-40B4-BE49-F238E27FC236}">
                <a16:creationId xmlns:a16="http://schemas.microsoft.com/office/drawing/2014/main" id="{D2C6BF15-6888-4DA0-8C5A-42854C4E7F4B}"/>
              </a:ext>
            </a:extLst>
          </p:cNvPr>
          <p:cNvSpPr txBox="1"/>
          <p:nvPr/>
        </p:nvSpPr>
        <p:spPr>
          <a:xfrm>
            <a:off x="3806890" y="2876615"/>
            <a:ext cx="4425391" cy="64102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5000"/>
              </a:lnSpc>
              <a:spcAft>
                <a:spcPts val="0"/>
              </a:spcAft>
            </a:pPr>
            <a:r>
              <a:rPr lang="pl-PL" sz="32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DZIĘKUJEMY ZA UWAGĘ!</a:t>
            </a:r>
            <a:endParaRPr lang="pl-PL" sz="3200" dirty="0">
              <a:solidFill>
                <a:schemeClr val="accent6">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Prostokąt 11">
            <a:extLst>
              <a:ext uri="{FF2B5EF4-FFF2-40B4-BE49-F238E27FC236}">
                <a16:creationId xmlns:a16="http://schemas.microsoft.com/office/drawing/2014/main" id="{1DF20496-9597-AF35-B06C-EC1582A6A84F}"/>
              </a:ext>
            </a:extLst>
          </p:cNvPr>
          <p:cNvSpPr/>
          <p:nvPr/>
        </p:nvSpPr>
        <p:spPr>
          <a:xfrm>
            <a:off x="248817" y="231767"/>
            <a:ext cx="11694365" cy="6394465"/>
          </a:xfrm>
          <a:prstGeom prst="rect">
            <a:avLst/>
          </a:prstGeom>
          <a:noFill/>
          <a:ln w="254000">
            <a:solidFill>
              <a:srgbClr val="5482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70256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2690471" y="718982"/>
            <a:ext cx="6811057" cy="927307"/>
          </a:xfrm>
        </p:spPr>
        <p:txBody>
          <a:bodyPr>
            <a:noAutofit/>
          </a:bodyPr>
          <a:lstStyle/>
          <a:p>
            <a:r>
              <a:rPr lang="pl-PL" sz="3000" b="1" dirty="0">
                <a:solidFill>
                  <a:schemeClr val="accent1">
                    <a:lumMod val="75000"/>
                  </a:schemeClr>
                </a:solidFill>
                <a:latin typeface="+mn-lt"/>
              </a:rPr>
              <a:t>LICZBA MIESZKAŃCÓW ORAZ </a:t>
            </a:r>
            <a:br>
              <a:rPr lang="pl-PL" sz="3000" b="1" dirty="0">
                <a:solidFill>
                  <a:schemeClr val="accent1">
                    <a:lumMod val="75000"/>
                  </a:schemeClr>
                </a:solidFill>
                <a:latin typeface="+mn-lt"/>
              </a:rPr>
            </a:br>
            <a:r>
              <a:rPr lang="pl-PL" sz="3000" b="1" dirty="0">
                <a:solidFill>
                  <a:schemeClr val="accent1">
                    <a:lumMod val="75000"/>
                  </a:schemeClr>
                </a:solidFill>
                <a:latin typeface="+mn-lt"/>
              </a:rPr>
              <a:t>RUCH NATURALNY W 2024 R. </a:t>
            </a:r>
          </a:p>
        </p:txBody>
      </p:sp>
      <p:sp>
        <p:nvSpPr>
          <p:cNvPr id="13" name="Rectangle 14">
            <a:extLst>
              <a:ext uri="{FF2B5EF4-FFF2-40B4-BE49-F238E27FC236}">
                <a16:creationId xmlns:a16="http://schemas.microsoft.com/office/drawing/2014/main" id="{C6F6AD81-C398-40C4-8393-97860F6CE63D}"/>
              </a:ext>
            </a:extLst>
          </p:cNvPr>
          <p:cNvSpPr>
            <a:spLocks noChangeArrowheads="1"/>
          </p:cNvSpPr>
          <p:nvPr/>
        </p:nvSpPr>
        <p:spPr bwMode="auto">
          <a:xfrm>
            <a:off x="3092571" y="2872900"/>
            <a:ext cx="4299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2800" b="0" i="0" u="none" strike="noStrike" cap="none" normalizeH="0" baseline="0" dirty="0">
                <a:ln>
                  <a:noFill/>
                </a:ln>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id="{DAAE0271-20DA-4CE8-BA12-AE9BB4F433D8}"/>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pl-PL" altLang="pl-PL" sz="1800" b="0" i="0" u="none" strike="noStrike" cap="none" normalizeH="0" baseline="0">
                <a:ln>
                  <a:noFill/>
                </a:ln>
                <a:solidFill>
                  <a:schemeClr val="tx1"/>
                </a:solidFill>
                <a:effectLst/>
                <a:latin typeface="Arial" panose="020B0604020202020204" pitchFamily="34" charset="0"/>
              </a:rPr>
            </a:b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294B94D3-33A2-42D7-AAA8-C0A3BEEBD89B}"/>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pic>
        <p:nvPicPr>
          <p:cNvPr id="39" name="Grafika 6" descr="Niemowlę">
            <a:extLst>
              <a:ext uri="{FF2B5EF4-FFF2-40B4-BE49-F238E27FC236}">
                <a16:creationId xmlns:a16="http://schemas.microsoft.com/office/drawing/2014/main" id="{BB1D4722-B210-4B0B-9E31-DC5F9CDCFF1A}"/>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54760" y="3168815"/>
            <a:ext cx="473075" cy="473075"/>
          </a:xfrm>
          <a:prstGeom prst="rect">
            <a:avLst/>
          </a:prstGeom>
        </p:spPr>
      </p:pic>
      <p:pic>
        <p:nvPicPr>
          <p:cNvPr id="40" name="Grafika 7" descr="Niemowlę">
            <a:extLst>
              <a:ext uri="{FF2B5EF4-FFF2-40B4-BE49-F238E27FC236}">
                <a16:creationId xmlns:a16="http://schemas.microsoft.com/office/drawing/2014/main" id="{9409CCE0-072A-4622-9CC8-3EB3AF51B7C6}"/>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42358" y="3168816"/>
            <a:ext cx="473075" cy="473075"/>
          </a:xfrm>
          <a:prstGeom prst="rect">
            <a:avLst/>
          </a:prstGeom>
        </p:spPr>
      </p:pic>
      <p:sp>
        <p:nvSpPr>
          <p:cNvPr id="2048" name="Rectangle 17">
            <a:extLst>
              <a:ext uri="{FF2B5EF4-FFF2-40B4-BE49-F238E27FC236}">
                <a16:creationId xmlns:a16="http://schemas.microsoft.com/office/drawing/2014/main" id="{80FFD8E8-EB62-4F5D-9D3A-A3E6E597ABC5}"/>
              </a:ext>
            </a:extLst>
          </p:cNvPr>
          <p:cNvSpPr>
            <a:spLocks noChangeArrowheads="1"/>
          </p:cNvSpPr>
          <p:nvPr/>
        </p:nvSpPr>
        <p:spPr bwMode="auto">
          <a:xfrm>
            <a:off x="1965563" y="2688234"/>
            <a:ext cx="366517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pl-PL" altLang="pl-PL" sz="3200" b="1" i="0" u="none" strike="noStrike" cap="none" normalizeH="0" baseline="0" dirty="0">
                <a:ln>
                  <a:noFill/>
                </a:ln>
                <a:solidFill>
                  <a:srgbClr val="323E4F"/>
                </a:solidFill>
                <a:effectLst/>
                <a:ea typeface="Times New Roman" panose="02020603050405020304" pitchFamily="18" charset="0"/>
                <a:cs typeface="Calibri" panose="020F0502020204030204" pitchFamily="34" charset="0"/>
              </a:rPr>
              <a:t> </a:t>
            </a:r>
            <a:r>
              <a:rPr kumimoji="0" lang="pl-PL" altLang="pl-PL" sz="3200" b="1" i="0" u="none" strike="noStrike" cap="none" normalizeH="0" baseline="0" dirty="0">
                <a:ln>
                  <a:noFill/>
                </a:ln>
                <a:solidFill>
                  <a:schemeClr val="accent1">
                    <a:lumMod val="75000"/>
                  </a:schemeClr>
                </a:solidFill>
                <a:effectLst/>
                <a:ea typeface="Times New Roman" panose="02020603050405020304" pitchFamily="18" charset="0"/>
                <a:cs typeface="Calibri" panose="020F0502020204030204" pitchFamily="34" charset="0"/>
              </a:rPr>
              <a:t> 5 382 mieszkańców</a:t>
            </a:r>
            <a:endParaRPr kumimoji="0" lang="pl-PL" altLang="pl-PL" sz="700" b="1" i="0" u="none" strike="noStrike" cap="none" normalizeH="0" baseline="0" dirty="0">
              <a:ln>
                <a:noFill/>
              </a:ln>
              <a:solidFill>
                <a:schemeClr val="accent1">
                  <a:lumMod val="75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2000" b="1" i="0" u="none" strike="noStrike" cap="none" normalizeH="0" baseline="0" dirty="0">
              <a:ln>
                <a:noFill/>
              </a:ln>
              <a:solidFill>
                <a:srgbClr val="323E4F"/>
              </a:solidFill>
              <a:effectLst/>
            </a:endParaRPr>
          </a:p>
        </p:txBody>
      </p:sp>
      <p:pic>
        <p:nvPicPr>
          <p:cNvPr id="43" name="Grafika 12" descr="Mężczyzna">
            <a:extLst>
              <a:ext uri="{FF2B5EF4-FFF2-40B4-BE49-F238E27FC236}">
                <a16:creationId xmlns:a16="http://schemas.microsoft.com/office/drawing/2014/main" id="{A2A6AA12-B1C4-41B1-83D9-5D6B1F60EA53}"/>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41804" y="3670346"/>
            <a:ext cx="914400" cy="914400"/>
          </a:xfrm>
          <a:prstGeom prst="rect">
            <a:avLst/>
          </a:prstGeom>
        </p:spPr>
      </p:pic>
      <p:pic>
        <p:nvPicPr>
          <p:cNvPr id="44" name="Grafika 13" descr="Kobieta">
            <a:extLst>
              <a:ext uri="{FF2B5EF4-FFF2-40B4-BE49-F238E27FC236}">
                <a16:creationId xmlns:a16="http://schemas.microsoft.com/office/drawing/2014/main" id="{B5C2990A-CD8A-442E-9A1D-9555B3FD07ED}"/>
              </a:ext>
            </a:extLst>
          </p:cNvPr>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19941" y="3670346"/>
            <a:ext cx="914400" cy="914400"/>
          </a:xfrm>
          <a:prstGeom prst="rect">
            <a:avLst/>
          </a:prstGeom>
        </p:spPr>
      </p:pic>
      <p:pic>
        <p:nvPicPr>
          <p:cNvPr id="45" name="Grafika 247" descr="Mężczyzna">
            <a:extLst>
              <a:ext uri="{FF2B5EF4-FFF2-40B4-BE49-F238E27FC236}">
                <a16:creationId xmlns:a16="http://schemas.microsoft.com/office/drawing/2014/main" id="{38E91B68-6884-497C-82F0-8EF01243CF9B}"/>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33320" y="3670346"/>
            <a:ext cx="914400" cy="914400"/>
          </a:xfrm>
          <a:prstGeom prst="rect">
            <a:avLst/>
          </a:prstGeom>
        </p:spPr>
      </p:pic>
      <p:pic>
        <p:nvPicPr>
          <p:cNvPr id="46" name="Grafika 248" descr="Kobieta">
            <a:extLst>
              <a:ext uri="{FF2B5EF4-FFF2-40B4-BE49-F238E27FC236}">
                <a16:creationId xmlns:a16="http://schemas.microsoft.com/office/drawing/2014/main" id="{1366EF62-B613-476C-8B7E-23AE7D783895}"/>
              </a:ext>
            </a:extLst>
          </p:cNvPr>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40173" y="3670346"/>
            <a:ext cx="914400" cy="914400"/>
          </a:xfrm>
          <a:prstGeom prst="rect">
            <a:avLst/>
          </a:prstGeom>
        </p:spPr>
      </p:pic>
      <p:pic>
        <p:nvPicPr>
          <p:cNvPr id="42" name="Grafika 247" descr="Mężczyzna">
            <a:extLst>
              <a:ext uri="{FF2B5EF4-FFF2-40B4-BE49-F238E27FC236}">
                <a16:creationId xmlns:a16="http://schemas.microsoft.com/office/drawing/2014/main" id="{BED93FB8-8A73-4DA2-9E52-42BAE4180DA5}"/>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61675" y="3670346"/>
            <a:ext cx="914400" cy="914400"/>
          </a:xfrm>
          <a:prstGeom prst="rect">
            <a:avLst/>
          </a:prstGeom>
        </p:spPr>
      </p:pic>
      <p:sp>
        <p:nvSpPr>
          <p:cNvPr id="47" name="Rectangle 17">
            <a:extLst>
              <a:ext uri="{FF2B5EF4-FFF2-40B4-BE49-F238E27FC236}">
                <a16:creationId xmlns:a16="http://schemas.microsoft.com/office/drawing/2014/main" id="{8C250E3B-5F9E-42B8-836F-3A1A544AAB76}"/>
              </a:ext>
            </a:extLst>
          </p:cNvPr>
          <p:cNvSpPr>
            <a:spLocks noChangeArrowheads="1"/>
          </p:cNvSpPr>
          <p:nvPr/>
        </p:nvSpPr>
        <p:spPr bwMode="auto">
          <a:xfrm>
            <a:off x="7247133" y="2535733"/>
            <a:ext cx="21709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pl-PL" altLang="pl-PL" sz="3200" b="1" i="0" u="none" strike="noStrike" cap="none" normalizeH="0" baseline="0" dirty="0">
                <a:ln>
                  <a:noFill/>
                </a:ln>
                <a:solidFill>
                  <a:srgbClr val="323E4F"/>
                </a:solidFill>
                <a:effectLst/>
                <a:ea typeface="Times New Roman" panose="02020603050405020304" pitchFamily="18" charset="0"/>
                <a:cs typeface="Calibri" panose="020F0502020204030204" pitchFamily="34" charset="0"/>
              </a:rPr>
              <a:t> </a:t>
            </a:r>
            <a:r>
              <a:rPr lang="pl-PL" altLang="pl-PL" sz="3200" b="1" dirty="0">
                <a:solidFill>
                  <a:schemeClr val="accent1">
                    <a:lumMod val="75000"/>
                  </a:schemeClr>
                </a:solidFill>
                <a:ea typeface="Times New Roman" panose="02020603050405020304" pitchFamily="18" charset="0"/>
                <a:cs typeface="Calibri" panose="020F0502020204030204" pitchFamily="34" charset="0"/>
              </a:rPr>
              <a:t>4</a:t>
            </a:r>
            <a:r>
              <a:rPr kumimoji="0" lang="pl-PL" altLang="pl-PL" sz="3200" b="1" i="0" u="none" strike="noStrike" cap="none" normalizeH="0" baseline="0" dirty="0">
                <a:ln>
                  <a:noFill/>
                </a:ln>
                <a:solidFill>
                  <a:schemeClr val="accent1">
                    <a:lumMod val="75000"/>
                  </a:schemeClr>
                </a:solidFill>
                <a:effectLst/>
                <a:ea typeface="Times New Roman" panose="02020603050405020304" pitchFamily="18" charset="0"/>
                <a:cs typeface="Calibri" panose="020F0502020204030204" pitchFamily="34" charset="0"/>
              </a:rPr>
              <a:t>0 urodzeń</a:t>
            </a:r>
            <a:endParaRPr kumimoji="0" lang="pl-PL" altLang="pl-PL" sz="700" b="1" i="0" u="none" strike="noStrike" cap="none" normalizeH="0" baseline="0" dirty="0">
              <a:ln>
                <a:noFill/>
              </a:ln>
              <a:solidFill>
                <a:schemeClr val="accent1">
                  <a:lumMod val="75000"/>
                </a:schemeClr>
              </a:solidFill>
              <a:effectLst/>
            </a:endParaRPr>
          </a:p>
        </p:txBody>
      </p:sp>
      <p:sp>
        <p:nvSpPr>
          <p:cNvPr id="48" name="Rectangle 17">
            <a:extLst>
              <a:ext uri="{FF2B5EF4-FFF2-40B4-BE49-F238E27FC236}">
                <a16:creationId xmlns:a16="http://schemas.microsoft.com/office/drawing/2014/main" id="{3BDC1B1A-D044-4C05-8FE2-D40A2B0E6E3B}"/>
              </a:ext>
            </a:extLst>
          </p:cNvPr>
          <p:cNvSpPr>
            <a:spLocks noChangeArrowheads="1"/>
          </p:cNvSpPr>
          <p:nvPr/>
        </p:nvSpPr>
        <p:spPr bwMode="auto">
          <a:xfrm>
            <a:off x="7483374" y="3771918"/>
            <a:ext cx="20130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3200" b="1" i="0" u="none" strike="noStrike" cap="none" normalizeH="0" baseline="0" dirty="0">
                <a:ln>
                  <a:noFill/>
                </a:ln>
                <a:solidFill>
                  <a:schemeClr val="accent1">
                    <a:lumMod val="75000"/>
                  </a:schemeClr>
                </a:solidFill>
                <a:effectLst/>
                <a:ea typeface="Times New Roman" panose="02020603050405020304" pitchFamily="18" charset="0"/>
                <a:cs typeface="Calibri" panose="020F0502020204030204" pitchFamily="34" charset="0"/>
              </a:rPr>
              <a:t>59 zgonów</a:t>
            </a:r>
            <a:endParaRPr kumimoji="0" lang="pl-PL" altLang="pl-PL" sz="700" b="1" i="0" u="none" strike="noStrike" cap="none" normalizeH="0" baseline="0" dirty="0">
              <a:ln>
                <a:noFill/>
              </a:ln>
              <a:solidFill>
                <a:schemeClr val="accent1">
                  <a:lumMod val="75000"/>
                </a:schemeClr>
              </a:solidFill>
              <a:effectLst/>
            </a:endParaRPr>
          </a:p>
        </p:txBody>
      </p:sp>
      <p:pic>
        <p:nvPicPr>
          <p:cNvPr id="22" name="Grafika 21" descr="Świeca">
            <a:extLst>
              <a:ext uri="{FF2B5EF4-FFF2-40B4-BE49-F238E27FC236}">
                <a16:creationId xmlns:a16="http://schemas.microsoft.com/office/drawing/2014/main" id="{EF3BC64D-40FB-4D59-A7A0-307A45000593}"/>
              </a:ext>
            </a:extLst>
          </p:cNvPr>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auto">
          <a:xfrm>
            <a:off x="8140615" y="4419241"/>
            <a:ext cx="434975" cy="434975"/>
          </a:xfrm>
          <a:prstGeom prst="rect">
            <a:avLst/>
          </a:prstGeom>
        </p:spPr>
      </p:pic>
      <p:pic>
        <p:nvPicPr>
          <p:cNvPr id="23" name="Grafika 22" descr="Świeca">
            <a:extLst>
              <a:ext uri="{FF2B5EF4-FFF2-40B4-BE49-F238E27FC236}">
                <a16:creationId xmlns:a16="http://schemas.microsoft.com/office/drawing/2014/main" id="{694C75B4-6038-4D44-B1D2-6CF2A12D7933}"/>
              </a:ext>
            </a:extLst>
          </p:cNvPr>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auto">
          <a:xfrm>
            <a:off x="8727990" y="4419241"/>
            <a:ext cx="434975" cy="434975"/>
          </a:xfrm>
          <a:prstGeom prst="rect">
            <a:avLst/>
          </a:prstGeom>
        </p:spPr>
      </p:pic>
      <p:pic>
        <p:nvPicPr>
          <p:cNvPr id="21" name="Grafika 6" descr="Niemowlę">
            <a:extLst>
              <a:ext uri="{FF2B5EF4-FFF2-40B4-BE49-F238E27FC236}">
                <a16:creationId xmlns:a16="http://schemas.microsoft.com/office/drawing/2014/main" id="{55E3E9AC-03E8-4FB2-8230-B8E40F4EC91E}"/>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49632" y="3168817"/>
            <a:ext cx="473075" cy="473075"/>
          </a:xfrm>
          <a:prstGeom prst="rect">
            <a:avLst/>
          </a:prstGeom>
        </p:spPr>
      </p:pic>
      <p:sp>
        <p:nvSpPr>
          <p:cNvPr id="24" name="pole tekstowe 23">
            <a:extLst>
              <a:ext uri="{FF2B5EF4-FFF2-40B4-BE49-F238E27FC236}">
                <a16:creationId xmlns:a16="http://schemas.microsoft.com/office/drawing/2014/main" id="{6221F7AD-E848-47FB-93B5-A455FEC9186E}"/>
              </a:ext>
            </a:extLst>
          </p:cNvPr>
          <p:cNvSpPr txBox="1"/>
          <p:nvPr/>
        </p:nvSpPr>
        <p:spPr>
          <a:xfrm>
            <a:off x="2058538" y="1950958"/>
            <a:ext cx="3572196" cy="584775"/>
          </a:xfrm>
          <a:prstGeom prst="rect">
            <a:avLst/>
          </a:prstGeom>
          <a:noFill/>
        </p:spPr>
        <p:txBody>
          <a:bodyPr wrap="square">
            <a:spAutoFit/>
          </a:bodyPr>
          <a:lstStyle/>
          <a:p>
            <a:pPr algn="ctr"/>
            <a:r>
              <a:rPr lang="pl-PL" sz="1600" dirty="0">
                <a:effectLst/>
                <a:latin typeface="+mj-lt"/>
                <a:ea typeface="Times New Roman" panose="02020603050405020304" pitchFamily="18" charset="0"/>
              </a:rPr>
              <a:t>Liczba mieszkańców Gminy </a:t>
            </a:r>
          </a:p>
          <a:p>
            <a:pPr algn="ctr"/>
            <a:r>
              <a:rPr lang="pl-PL" sz="1600" dirty="0">
                <a:effectLst/>
                <a:latin typeface="+mj-lt"/>
                <a:ea typeface="Times New Roman" panose="02020603050405020304" pitchFamily="18" charset="0"/>
              </a:rPr>
              <a:t>wg. stanu na dzień  31.12.2024 r.:</a:t>
            </a:r>
            <a:endParaRPr lang="pl-PL" sz="1600" dirty="0">
              <a:latin typeface="+mj-lt"/>
            </a:endParaRPr>
          </a:p>
        </p:txBody>
      </p:sp>
      <p:cxnSp>
        <p:nvCxnSpPr>
          <p:cNvPr id="25" name="Łącznik prosty 24">
            <a:extLst>
              <a:ext uri="{FF2B5EF4-FFF2-40B4-BE49-F238E27FC236}">
                <a16:creationId xmlns:a16="http://schemas.microsoft.com/office/drawing/2014/main" id="{DDD5D6EE-2687-4E77-89B2-F92BA978572A}"/>
              </a:ext>
            </a:extLst>
          </p:cNvPr>
          <p:cNvCxnSpPr>
            <a:cxnSpLocks/>
          </p:cNvCxnSpPr>
          <p:nvPr/>
        </p:nvCxnSpPr>
        <p:spPr>
          <a:xfrm>
            <a:off x="8467033" y="4959794"/>
            <a:ext cx="1296800" cy="0"/>
          </a:xfrm>
          <a:prstGeom prst="line">
            <a:avLst/>
          </a:prstGeom>
          <a:ln w="38100"/>
        </p:spPr>
        <p:style>
          <a:lnRef idx="3">
            <a:schemeClr val="dk1"/>
          </a:lnRef>
          <a:fillRef idx="0">
            <a:schemeClr val="dk1"/>
          </a:fillRef>
          <a:effectRef idx="2">
            <a:schemeClr val="dk1"/>
          </a:effectRef>
          <a:fontRef idx="minor">
            <a:schemeClr val="tx1"/>
          </a:fontRef>
        </p:style>
      </p:cxnSp>
      <p:sp>
        <p:nvSpPr>
          <p:cNvPr id="26" name="Pole tekstowe 55">
            <a:extLst>
              <a:ext uri="{FF2B5EF4-FFF2-40B4-BE49-F238E27FC236}">
                <a16:creationId xmlns:a16="http://schemas.microsoft.com/office/drawing/2014/main" id="{0CD4CECA-9F4D-4504-A508-A2D7F4277226}"/>
              </a:ext>
            </a:extLst>
          </p:cNvPr>
          <p:cNvSpPr txBox="1"/>
          <p:nvPr/>
        </p:nvSpPr>
        <p:spPr>
          <a:xfrm>
            <a:off x="8565297" y="5139268"/>
            <a:ext cx="1523494" cy="6286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pl-PL" sz="2400" b="1" dirty="0">
                <a:effectLst/>
                <a:ea typeface="Times New Roman" panose="02020603050405020304" pitchFamily="18" charset="0"/>
              </a:rPr>
              <a:t>RÓŻNICA</a:t>
            </a:r>
            <a:r>
              <a:rPr lang="pl-PL" sz="2400" dirty="0">
                <a:effectLst/>
                <a:ea typeface="Times New Roman" panose="02020603050405020304" pitchFamily="18" charset="0"/>
              </a:rPr>
              <a:t> </a:t>
            </a:r>
            <a:br>
              <a:rPr lang="pl-PL" sz="2400" dirty="0">
                <a:effectLst/>
                <a:ea typeface="Times New Roman" panose="02020603050405020304" pitchFamily="18" charset="0"/>
              </a:rPr>
            </a:br>
            <a:r>
              <a:rPr lang="pl-PL" sz="2400" b="1" dirty="0">
                <a:solidFill>
                  <a:schemeClr val="accent1">
                    <a:lumMod val="75000"/>
                  </a:schemeClr>
                </a:solidFill>
                <a:ea typeface="Times New Roman" panose="02020603050405020304" pitchFamily="18" charset="0"/>
                <a:cs typeface="Calibri" panose="020F0502020204030204" pitchFamily="34" charset="0"/>
              </a:rPr>
              <a:t>-19</a:t>
            </a:r>
            <a:endParaRPr lang="pl-PL" sz="1200" dirty="0">
              <a:solidFill>
                <a:schemeClr val="accent1">
                  <a:lumMod val="75000"/>
                </a:schemeClr>
              </a:solidFill>
              <a:effectLst/>
              <a:ea typeface="Times New Roman" panose="02020603050405020304" pitchFamily="18" charset="0"/>
            </a:endParaRPr>
          </a:p>
        </p:txBody>
      </p:sp>
      <p:sp>
        <p:nvSpPr>
          <p:cNvPr id="28" name="pole tekstowe 27">
            <a:extLst>
              <a:ext uri="{FF2B5EF4-FFF2-40B4-BE49-F238E27FC236}">
                <a16:creationId xmlns:a16="http://schemas.microsoft.com/office/drawing/2014/main" id="{1808BD2E-833A-47ED-811A-D8680AFB3176}"/>
              </a:ext>
            </a:extLst>
          </p:cNvPr>
          <p:cNvSpPr txBox="1"/>
          <p:nvPr/>
        </p:nvSpPr>
        <p:spPr>
          <a:xfrm>
            <a:off x="7247133" y="1948028"/>
            <a:ext cx="2775523" cy="338554"/>
          </a:xfrm>
          <a:prstGeom prst="rect">
            <a:avLst/>
          </a:prstGeom>
          <a:noFill/>
        </p:spPr>
        <p:txBody>
          <a:bodyPr wrap="square">
            <a:spAutoFit/>
          </a:bodyPr>
          <a:lstStyle/>
          <a:p>
            <a:r>
              <a:rPr lang="pl-PL" sz="1600" dirty="0">
                <a:effectLst/>
                <a:latin typeface="Calibri Light" panose="020F0302020204030204" pitchFamily="34" charset="0"/>
                <a:ea typeface="Times New Roman" panose="02020603050405020304" pitchFamily="18" charset="0"/>
              </a:rPr>
              <a:t>Ruch naturalny w 2024 r.:</a:t>
            </a:r>
            <a:endParaRPr lang="pl-PL" sz="1600" dirty="0"/>
          </a:p>
        </p:txBody>
      </p:sp>
      <p:pic>
        <p:nvPicPr>
          <p:cNvPr id="27" name="Grafika 26" descr="Świeca">
            <a:extLst>
              <a:ext uri="{FF2B5EF4-FFF2-40B4-BE49-F238E27FC236}">
                <a16:creationId xmlns:a16="http://schemas.microsoft.com/office/drawing/2014/main" id="{AAE0F022-FB97-40DE-AEC1-C4DD6560F6D4}"/>
              </a:ext>
            </a:extLst>
          </p:cNvPr>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auto">
          <a:xfrm>
            <a:off x="7579123" y="4419243"/>
            <a:ext cx="434975" cy="434975"/>
          </a:xfrm>
          <a:prstGeom prst="rect">
            <a:avLst/>
          </a:prstGeom>
        </p:spPr>
      </p:pic>
      <p:sp>
        <p:nvSpPr>
          <p:cNvPr id="3" name="Prostokąt 2">
            <a:extLst>
              <a:ext uri="{FF2B5EF4-FFF2-40B4-BE49-F238E27FC236}">
                <a16:creationId xmlns:a16="http://schemas.microsoft.com/office/drawing/2014/main" id="{59330701-D896-BCA2-1A12-2C56F67B8655}"/>
              </a:ext>
            </a:extLst>
          </p:cNvPr>
          <p:cNvSpPr/>
          <p:nvPr/>
        </p:nvSpPr>
        <p:spPr>
          <a:xfrm>
            <a:off x="248817" y="231767"/>
            <a:ext cx="11694365" cy="6394465"/>
          </a:xfrm>
          <a:prstGeom prst="rect">
            <a:avLst/>
          </a:prstGeom>
          <a:noFill/>
          <a:ln w="2540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155644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039681" y="294638"/>
            <a:ext cx="5999918" cy="927307"/>
          </a:xfrm>
        </p:spPr>
        <p:txBody>
          <a:bodyPr>
            <a:noAutofit/>
          </a:bodyPr>
          <a:lstStyle/>
          <a:p>
            <a:r>
              <a:rPr lang="pl-PL" sz="3000" b="1" dirty="0">
                <a:solidFill>
                  <a:schemeClr val="accent1">
                    <a:lumMod val="75000"/>
                  </a:schemeClr>
                </a:solidFill>
                <a:latin typeface="+mn-lt"/>
              </a:rPr>
              <a:t>JEDNOSTKI ORGANIZACYJNE </a:t>
            </a:r>
            <a:br>
              <a:rPr lang="pl-PL" sz="3000" b="1" dirty="0">
                <a:solidFill>
                  <a:schemeClr val="accent1">
                    <a:lumMod val="75000"/>
                  </a:schemeClr>
                </a:solidFill>
                <a:latin typeface="+mn-lt"/>
              </a:rPr>
            </a:br>
            <a:r>
              <a:rPr lang="pl-PL" sz="3000" b="1" dirty="0">
                <a:solidFill>
                  <a:schemeClr val="accent1">
                    <a:lumMod val="75000"/>
                  </a:schemeClr>
                </a:solidFill>
                <a:latin typeface="+mn-lt"/>
              </a:rPr>
              <a:t>GMINY</a:t>
            </a:r>
          </a:p>
        </p:txBody>
      </p:sp>
      <p:sp>
        <p:nvSpPr>
          <p:cNvPr id="5" name="Rectangle 13">
            <a:extLst>
              <a:ext uri="{FF2B5EF4-FFF2-40B4-BE49-F238E27FC236}">
                <a16:creationId xmlns:a16="http://schemas.microsoft.com/office/drawing/2014/main" id="{C85FB865-1C2D-4E5D-BCAC-ACE2E3483F13}"/>
              </a:ext>
            </a:extLst>
          </p:cNvPr>
          <p:cNvSpPr>
            <a:spLocks noChangeArrowheads="1"/>
          </p:cNvSpPr>
          <p:nvPr/>
        </p:nvSpPr>
        <p:spPr bwMode="auto">
          <a:xfrm>
            <a:off x="152400" y="-19109"/>
            <a:ext cx="42992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2800" b="0" i="0" u="none" strike="noStrike" cap="none" normalizeH="0" baseline="0" dirty="0">
                <a:ln>
                  <a:noFill/>
                </a:ln>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pl-PL" altLang="pl-PL"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id="{DAAE0271-20DA-4CE8-BA12-AE9BB4F433D8}"/>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pl-PL" altLang="pl-PL" sz="1800" b="0" i="0" u="none" strike="noStrike" cap="none" normalizeH="0" baseline="0">
                <a:ln>
                  <a:noFill/>
                </a:ln>
                <a:solidFill>
                  <a:schemeClr val="tx1"/>
                </a:solidFill>
                <a:effectLst/>
                <a:latin typeface="Arial" panose="020B0604020202020204" pitchFamily="34" charset="0"/>
              </a:rPr>
            </a:b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294B94D3-33A2-42D7-AAA8-C0A3BEEBD89B}"/>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3" name="Prostokąt 2">
            <a:extLst>
              <a:ext uri="{FF2B5EF4-FFF2-40B4-BE49-F238E27FC236}">
                <a16:creationId xmlns:a16="http://schemas.microsoft.com/office/drawing/2014/main" id="{AE6D1978-541A-49E2-8E4C-EA85F0DFE70F}"/>
              </a:ext>
            </a:extLst>
          </p:cNvPr>
          <p:cNvSpPr/>
          <p:nvPr/>
        </p:nvSpPr>
        <p:spPr>
          <a:xfrm>
            <a:off x="6248400" y="1304174"/>
            <a:ext cx="7776228" cy="4789966"/>
          </a:xfrm>
          <a:prstGeom prst="rect">
            <a:avLst/>
          </a:prstGeom>
        </p:spPr>
        <p:txBody>
          <a:bodyPr wrap="square">
            <a:spAutoFit/>
          </a:bodyPr>
          <a:lstStyle/>
          <a:p>
            <a:pPr>
              <a:lnSpc>
                <a:spcPct val="125000"/>
              </a:lnSpc>
            </a:pPr>
            <a:r>
              <a:rPr lang="pl-PL" sz="1600" dirty="0">
                <a:effectLst/>
                <a:latin typeface="+mj-lt"/>
                <a:ea typeface="Times New Roman" panose="02020603050405020304" pitchFamily="18" charset="0"/>
              </a:rPr>
              <a:t>W 2024 roku podległych Gminie było 9 jednostek organizacyjnych:</a:t>
            </a:r>
          </a:p>
          <a:p>
            <a:pPr>
              <a:lnSpc>
                <a:spcPct val="125000"/>
              </a:lnSpc>
            </a:pPr>
            <a:endParaRPr lang="pl-PL" sz="1600" dirty="0">
              <a:effectLst/>
              <a:latin typeface="+mj-lt"/>
              <a:ea typeface="Times New Roman" panose="02020603050405020304" pitchFamily="18" charset="0"/>
            </a:endParaRP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Centrum Usług Wspólnych Gminy Łęka Opatowska</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Gminny Ośrodek Pomocy Społecznej</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Gminna Biblioteka Publiczna w Łęce Opatowskiej z/s w Opatowie</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Zespół Szkół w Łęce Opatowskiej</a:t>
            </a:r>
          </a:p>
          <a:p>
            <a:pPr marL="342900" indent="-342900">
              <a:lnSpc>
                <a:spcPct val="150000"/>
              </a:lnSpc>
              <a:buFont typeface="+mj-lt"/>
              <a:buAutoNum type="arabicParenR"/>
            </a:pPr>
            <a:r>
              <a:rPr lang="pl-PL" sz="1600" dirty="0">
                <a:effectLst/>
                <a:latin typeface="+mj-lt"/>
                <a:ea typeface="Times New Roman" panose="02020603050405020304" pitchFamily="18" charset="0"/>
              </a:rPr>
              <a:t>Zespół Szkół w Opatowie</a:t>
            </a:r>
          </a:p>
          <a:p>
            <a:pPr marL="342900" indent="-342900">
              <a:lnSpc>
                <a:spcPct val="150000"/>
              </a:lnSpc>
              <a:buFont typeface="+mj-lt"/>
              <a:buAutoNum type="arabicParenR"/>
            </a:pPr>
            <a:r>
              <a:rPr lang="pl-PL" sz="1600" dirty="0">
                <a:effectLst/>
                <a:latin typeface="+mj-lt"/>
                <a:ea typeface="Times New Roman" panose="02020603050405020304" pitchFamily="18" charset="0"/>
              </a:rPr>
              <a:t>Zespół Szkół w Siemianicach</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Szkoła Podstawowa im. Jana Pawła II w Trzebieniu</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Żłobek Gminny w Opatowie</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Żłobek Gminny w Łęce Opatowskiej</a:t>
            </a:r>
          </a:p>
          <a:p>
            <a:pPr marL="342900" indent="-342900">
              <a:lnSpc>
                <a:spcPct val="125000"/>
              </a:lnSpc>
              <a:buFont typeface="+mj-lt"/>
              <a:buAutoNum type="arabicParenR"/>
            </a:pPr>
            <a:endParaRPr lang="pl-PL" sz="1600" dirty="0">
              <a:effectLst/>
              <a:latin typeface="+mj-lt"/>
              <a:ea typeface="Times New Roman" panose="02020603050405020304" pitchFamily="18" charset="0"/>
            </a:endParaRPr>
          </a:p>
          <a:p>
            <a:pPr marL="342900" indent="-342900">
              <a:lnSpc>
                <a:spcPct val="125000"/>
              </a:lnSpc>
              <a:buFont typeface="+mj-lt"/>
              <a:buAutoNum type="arabicParenR"/>
            </a:pPr>
            <a:endParaRPr lang="pl-PL" sz="1600" dirty="0">
              <a:effectLst/>
              <a:latin typeface="+mj-lt"/>
              <a:ea typeface="Times New Roman" panose="02020603050405020304" pitchFamily="18" charset="0"/>
              <a:cs typeface="Times New Roman" panose="02020603050405020304" pitchFamily="18" charset="0"/>
            </a:endParaRPr>
          </a:p>
          <a:p>
            <a:pPr>
              <a:lnSpc>
                <a:spcPct val="125000"/>
              </a:lnSpc>
              <a:spcAft>
                <a:spcPts val="0"/>
              </a:spcAft>
            </a:pPr>
            <a:endParaRPr lang="pl-PL" sz="700" dirty="0">
              <a:latin typeface="+mj-lt"/>
              <a:ea typeface="Times New Roman" panose="02020603050405020304" pitchFamily="18" charset="0"/>
              <a:cs typeface="Times New Roman" panose="02020603050405020304" pitchFamily="18" charset="0"/>
            </a:endParaRPr>
          </a:p>
        </p:txBody>
      </p:sp>
      <p:sp>
        <p:nvSpPr>
          <p:cNvPr id="87" name="Tytuł 1">
            <a:extLst>
              <a:ext uri="{FF2B5EF4-FFF2-40B4-BE49-F238E27FC236}">
                <a16:creationId xmlns:a16="http://schemas.microsoft.com/office/drawing/2014/main" id="{82AEA3B3-23AB-8A0D-F50D-4BA4365BAA3F}"/>
              </a:ext>
            </a:extLst>
          </p:cNvPr>
          <p:cNvSpPr txBox="1">
            <a:spLocks/>
          </p:cNvSpPr>
          <p:nvPr/>
        </p:nvSpPr>
        <p:spPr>
          <a:xfrm>
            <a:off x="367363" y="317456"/>
            <a:ext cx="5999918" cy="9273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l-PL" sz="3000" b="1" dirty="0">
                <a:solidFill>
                  <a:schemeClr val="accent1">
                    <a:lumMod val="75000"/>
                  </a:schemeClr>
                </a:solidFill>
                <a:latin typeface="+mn-lt"/>
              </a:rPr>
              <a:t>STRUKTURA ORGANIZACYJNA URZĘDU</a:t>
            </a:r>
          </a:p>
        </p:txBody>
      </p:sp>
      <p:pic>
        <p:nvPicPr>
          <p:cNvPr id="93" name="Obraz 92">
            <a:extLst>
              <a:ext uri="{FF2B5EF4-FFF2-40B4-BE49-F238E27FC236}">
                <a16:creationId xmlns:a16="http://schemas.microsoft.com/office/drawing/2014/main" id="{20166077-33DC-A39F-0C30-41778EE5153A}"/>
              </a:ext>
            </a:extLst>
          </p:cNvPr>
          <p:cNvPicPr>
            <a:picLocks noChangeAspect="1"/>
          </p:cNvPicPr>
          <p:nvPr/>
        </p:nvPicPr>
        <p:blipFill>
          <a:blip r:embed="rId2"/>
          <a:stretch>
            <a:fillRect/>
          </a:stretch>
        </p:blipFill>
        <p:spPr>
          <a:xfrm>
            <a:off x="731230" y="1106186"/>
            <a:ext cx="4972744" cy="5649113"/>
          </a:xfrm>
          <a:prstGeom prst="rect">
            <a:avLst/>
          </a:prstGeom>
        </p:spPr>
      </p:pic>
      <p:sp>
        <p:nvSpPr>
          <p:cNvPr id="94" name="Prostokąt 93">
            <a:extLst>
              <a:ext uri="{FF2B5EF4-FFF2-40B4-BE49-F238E27FC236}">
                <a16:creationId xmlns:a16="http://schemas.microsoft.com/office/drawing/2014/main" id="{3879AD4C-040E-F1FE-2C49-42A056D04488}"/>
              </a:ext>
            </a:extLst>
          </p:cNvPr>
          <p:cNvSpPr/>
          <p:nvPr/>
        </p:nvSpPr>
        <p:spPr>
          <a:xfrm>
            <a:off x="248817" y="231767"/>
            <a:ext cx="11694365" cy="6394465"/>
          </a:xfrm>
          <a:prstGeom prst="rect">
            <a:avLst/>
          </a:prstGeom>
          <a:noFill/>
          <a:ln w="2540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578501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851374-460D-DA17-3C20-28DF922D77C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EBE6221-9F5E-8EC2-818E-F5B1E6EDF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a:extLst>
              <a:ext uri="{FF2B5EF4-FFF2-40B4-BE49-F238E27FC236}">
                <a16:creationId xmlns:a16="http://schemas.microsoft.com/office/drawing/2014/main" id="{C145736B-19A9-A098-C7D7-E973C22DEDE9}"/>
              </a:ext>
            </a:extLst>
          </p:cNvPr>
          <p:cNvPicPr/>
          <p:nvPr/>
        </p:nvPicPr>
        <p:blipFill>
          <a:blip r:embed="rId2">
            <a:alphaModFix amt="20000"/>
            <a:extLst>
              <a:ext uri="{28A0092B-C50C-407E-A947-70E740481C1C}">
                <a14:useLocalDpi xmlns:a14="http://schemas.microsoft.com/office/drawing/2010/main" val="0"/>
              </a:ext>
            </a:extLst>
          </a:blip>
          <a:srcRect l="10344" r="10344"/>
          <a:stretch/>
        </p:blipFill>
        <p:spPr bwMode="auto">
          <a:xfrm>
            <a:off x="2555441" y="0"/>
            <a:ext cx="9669642" cy="6857990"/>
          </a:xfrm>
          <a:prstGeom prst="rect">
            <a:avLst/>
          </a:prstGeom>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2989B9CE-4BFC-9100-6C1D-7DF7C720A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ole tekstowe 1">
            <a:extLst>
              <a:ext uri="{FF2B5EF4-FFF2-40B4-BE49-F238E27FC236}">
                <a16:creationId xmlns:a16="http://schemas.microsoft.com/office/drawing/2014/main" id="{BCD6CFB9-946E-8262-CEAF-5E7D01F848F6}"/>
              </a:ext>
            </a:extLst>
          </p:cNvPr>
          <p:cNvSpPr txBox="1"/>
          <p:nvPr/>
        </p:nvSpPr>
        <p:spPr>
          <a:xfrm>
            <a:off x="395178" y="1539755"/>
            <a:ext cx="7864548" cy="4936031"/>
          </a:xfrm>
          <a:prstGeom prst="rect">
            <a:avLst/>
          </a:prstGeom>
          <a:noFill/>
        </p:spPr>
        <p:txBody>
          <a:bodyPr wrap="square">
            <a:spAutoFit/>
          </a:bodyPr>
          <a:lstStyle/>
          <a:p>
            <a:pPr>
              <a:lnSpc>
                <a:spcPct val="150000"/>
              </a:lnSpc>
            </a:pPr>
            <a:r>
              <a:rPr lang="pl-PL" sz="1400" dirty="0">
                <a:effectLst/>
                <a:latin typeface="+mj-lt"/>
                <a:ea typeface="Times New Roman" panose="02020603050405020304" pitchFamily="18" charset="0"/>
              </a:rPr>
              <a:t>W 2024 roku Gmina Łęka Opatowska realizowała następujące polityki, programy i strategie szczebla</a:t>
            </a:r>
            <a:r>
              <a:rPr lang="pl-PL" sz="1400" dirty="0">
                <a:latin typeface="+mj-lt"/>
                <a:ea typeface="Times New Roman" panose="02020603050405020304" pitchFamily="18" charset="0"/>
              </a:rPr>
              <a:t> </a:t>
            </a:r>
            <a:r>
              <a:rPr lang="pl-PL" sz="1400" dirty="0">
                <a:effectLst/>
                <a:latin typeface="+mj-lt"/>
                <a:ea typeface="Times New Roman" panose="02020603050405020304" pitchFamily="18" charset="0"/>
              </a:rPr>
              <a:t>lokalnego:</a:t>
            </a:r>
          </a:p>
          <a:p>
            <a:pPr marL="342900" lvl="0" indent="-342900" algn="just">
              <a:lnSpc>
                <a:spcPct val="115000"/>
              </a:lnSpc>
              <a:buFont typeface="+mj-lt"/>
              <a:buAutoNum type="arabicPeriod"/>
            </a:pPr>
            <a:r>
              <a:rPr lang="pl-PL" sz="1400" dirty="0">
                <a:effectLst/>
                <a:latin typeface="+mj-lt"/>
                <a:ea typeface="Times New Roman" panose="02020603050405020304" pitchFamily="18" charset="0"/>
                <a:cs typeface="Times New Roman" panose="02020603050405020304" pitchFamily="18" charset="0"/>
              </a:rPr>
              <a:t>Strategia rozwoju Gminy Łęka Opatowska na lata 2017-2026.</a:t>
            </a:r>
          </a:p>
          <a:p>
            <a:pPr marL="342900" lvl="0" indent="-342900" algn="just">
              <a:lnSpc>
                <a:spcPct val="115000"/>
              </a:lnSpc>
              <a:buFont typeface="+mj-lt"/>
              <a:buAutoNum type="arabicPeriod"/>
            </a:pPr>
            <a:r>
              <a:rPr lang="pl-PL" sz="1400" dirty="0">
                <a:effectLst/>
                <a:latin typeface="+mj-lt"/>
                <a:ea typeface="Times New Roman" panose="02020603050405020304" pitchFamily="18" charset="0"/>
                <a:cs typeface="Times New Roman" panose="02020603050405020304" pitchFamily="18" charset="0"/>
              </a:rPr>
              <a:t>Gminny Program Profilaktyki i Rozwiązywania Problemów Alkoholowych oraz Przeciwdziałania Narkomanii dla Gminy Łęka Opatowska na lata 2022-2025.</a:t>
            </a:r>
          </a:p>
          <a:p>
            <a:pPr marL="342900" lvl="0" indent="-342900" algn="just">
              <a:lnSpc>
                <a:spcPct val="115000"/>
              </a:lnSpc>
              <a:buFont typeface="+mj-lt"/>
              <a:buAutoNum type="arabicPeriod"/>
            </a:pPr>
            <a:r>
              <a:rPr lang="pl-PL" sz="1400" dirty="0">
                <a:effectLst/>
                <a:latin typeface="+mj-lt"/>
                <a:ea typeface="Times New Roman" panose="02020603050405020304" pitchFamily="18" charset="0"/>
                <a:cs typeface="Times New Roman" panose="02020603050405020304" pitchFamily="18" charset="0"/>
              </a:rPr>
              <a:t>Roczny Program Współpracy Gminy Łęka Opatowska z Organizacjami Pozarządowymi na rok 2024.</a:t>
            </a:r>
          </a:p>
          <a:p>
            <a:pPr marL="342900" lvl="0" indent="-342900" algn="just">
              <a:lnSpc>
                <a:spcPct val="115000"/>
              </a:lnSpc>
              <a:buFont typeface="+mj-lt"/>
              <a:buAutoNum type="arabicPeriod"/>
            </a:pPr>
            <a:r>
              <a:rPr lang="pl-PL" sz="1400" dirty="0">
                <a:effectLst/>
                <a:latin typeface="+mj-lt"/>
                <a:ea typeface="Times New Roman" panose="02020603050405020304" pitchFamily="18" charset="0"/>
                <a:cs typeface="Times New Roman" panose="02020603050405020304" pitchFamily="18" charset="0"/>
              </a:rPr>
              <a:t>Gminny Program Opieki nad Zabytkami dla Gminy Łęka Opatowska na lata 2023-2026.</a:t>
            </a:r>
          </a:p>
          <a:p>
            <a:pPr marL="342900" lvl="0" indent="-342900" algn="just">
              <a:lnSpc>
                <a:spcPct val="115000"/>
              </a:lnSpc>
              <a:buFont typeface="+mj-lt"/>
              <a:buAutoNum type="arabicPeriod"/>
            </a:pPr>
            <a:r>
              <a:rPr lang="pl-PL" sz="1400" dirty="0">
                <a:effectLst/>
                <a:latin typeface="+mj-lt"/>
                <a:ea typeface="Times New Roman" panose="02020603050405020304" pitchFamily="18" charset="0"/>
                <a:cs typeface="Times New Roman" panose="02020603050405020304" pitchFamily="18" charset="0"/>
              </a:rPr>
              <a:t>Program Ochrony Środowiska dla Gminy Łęka Opatowska na lata 2023-2026 z perspektywą do 2030 r</a:t>
            </a:r>
            <a:r>
              <a:rPr lang="pl-PL" sz="1400" dirty="0">
                <a:solidFill>
                  <a:srgbClr val="FF0000"/>
                </a:solidFill>
                <a:effectLst/>
                <a:latin typeface="+mj-lt"/>
                <a:ea typeface="Times New Roman" panose="02020603050405020304" pitchFamily="18" charset="0"/>
                <a:cs typeface="Times New Roman" panose="02020603050405020304" pitchFamily="18" charset="0"/>
              </a:rPr>
              <a:t>.</a:t>
            </a:r>
            <a:endParaRPr lang="pl-PL" sz="1400" dirty="0">
              <a:effectLst/>
              <a:latin typeface="+mj-lt"/>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solidFill>
                  <a:srgbClr val="000000"/>
                </a:solidFill>
                <a:effectLst/>
                <a:latin typeface="+mj-lt"/>
                <a:ea typeface="Times New Roman" panose="02020603050405020304" pitchFamily="18" charset="0"/>
                <a:cs typeface="Times New Roman" panose="02020603050405020304" pitchFamily="18" charset="0"/>
              </a:rPr>
              <a:t>Program usuwania wyrobów zawierających azbest z terenu Gminy Łęka Opatowska.</a:t>
            </a:r>
            <a:endParaRPr lang="pl-PL" sz="1400" dirty="0">
              <a:effectLst/>
              <a:latin typeface="+mj-lt"/>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effectLst/>
                <a:latin typeface="+mj-lt"/>
                <a:ea typeface="Times New Roman" panose="02020603050405020304" pitchFamily="18" charset="0"/>
                <a:cs typeface="Times New Roman" panose="02020603050405020304" pitchFamily="18" charset="0"/>
              </a:rPr>
              <a:t>Aktualizacja Planu Gospodarki Niskoemisyjnej dla Gminy Łęka Opatowska na lata 2021-2027.</a:t>
            </a:r>
          </a:p>
          <a:p>
            <a:pPr marL="342900" lvl="0" indent="-342900" algn="just">
              <a:lnSpc>
                <a:spcPct val="115000"/>
              </a:lnSpc>
              <a:buFont typeface="+mj-lt"/>
              <a:buAutoNum type="arabicPeriod"/>
            </a:pPr>
            <a:r>
              <a:rPr lang="pl-PL" sz="1400" dirty="0">
                <a:effectLst/>
                <a:latin typeface="+mj-lt"/>
                <a:ea typeface="Times New Roman" panose="02020603050405020304" pitchFamily="18" charset="0"/>
                <a:cs typeface="Times New Roman" panose="02020603050405020304" pitchFamily="18" charset="0"/>
              </a:rPr>
              <a:t>Założenia do planu zaopatrzenia w ciepło, energię elektryczną i paliwa gazowe dla Gminy Łęka Opatowska na lata 2023-2037.</a:t>
            </a:r>
          </a:p>
          <a:p>
            <a:pPr marL="342900" lvl="0" indent="-342900" algn="just">
              <a:lnSpc>
                <a:spcPct val="115000"/>
              </a:lnSpc>
              <a:buFont typeface="+mj-lt"/>
              <a:buAutoNum type="arabicPeriod"/>
            </a:pPr>
            <a:r>
              <a:rPr lang="pl-PL" sz="1400" dirty="0">
                <a:effectLst/>
                <a:latin typeface="+mj-lt"/>
                <a:ea typeface="Times New Roman" panose="02020603050405020304" pitchFamily="18" charset="0"/>
                <a:cs typeface="Times New Roman" panose="02020603050405020304" pitchFamily="18" charset="0"/>
              </a:rPr>
              <a:t>Strategia Rozwiązywania Problemów Społecznych w Gminie Łęka Opatowska na lata 2021-2030.</a:t>
            </a:r>
          </a:p>
          <a:p>
            <a:pPr marL="342900" lvl="0" indent="-342900" algn="just">
              <a:lnSpc>
                <a:spcPct val="115000"/>
              </a:lnSpc>
              <a:buFont typeface="+mj-lt"/>
              <a:buAutoNum type="arabicPeriod"/>
            </a:pPr>
            <a:r>
              <a:rPr lang="pl-PL" sz="1400" dirty="0">
                <a:effectLst/>
                <a:latin typeface="+mj-lt"/>
                <a:ea typeface="Times New Roman" panose="02020603050405020304" pitchFamily="18" charset="0"/>
                <a:cs typeface="Times New Roman" panose="02020603050405020304" pitchFamily="18" charset="0"/>
              </a:rPr>
              <a:t>Program opieki nad zwierzętami bezdomnymi oraz zapobiegania bezdomności zwierząt na terenie Gminy Łęka Opatowska.</a:t>
            </a:r>
          </a:p>
          <a:p>
            <a:pPr marL="342900" lvl="0" indent="-342900" algn="just">
              <a:lnSpc>
                <a:spcPct val="115000"/>
              </a:lnSpc>
              <a:buFont typeface="+mj-lt"/>
              <a:buAutoNum type="arabicPeriod"/>
            </a:pPr>
            <a:r>
              <a:rPr lang="pl-PL" sz="1400" dirty="0">
                <a:effectLst/>
                <a:latin typeface="+mj-lt"/>
                <a:ea typeface="Times New Roman" panose="02020603050405020304" pitchFamily="18" charset="0"/>
                <a:cs typeface="Times New Roman" panose="02020603050405020304" pitchFamily="18" charset="0"/>
              </a:rPr>
              <a:t>Gminny Program Przeciwdziałania Przemocy Domowej i Ochrony Osób Doznających Przemocy Domowej w Gminie Łęka Opatowska na lata 2024-2030.</a:t>
            </a:r>
          </a:p>
          <a:p>
            <a:pPr marL="342900" lvl="0" indent="-342900" algn="just">
              <a:lnSpc>
                <a:spcPct val="115000"/>
              </a:lnSpc>
              <a:spcAft>
                <a:spcPts val="800"/>
              </a:spcAft>
              <a:buFont typeface="+mj-lt"/>
              <a:buAutoNum type="arabicPeriod"/>
            </a:pPr>
            <a:r>
              <a:rPr lang="pl-PL" sz="1400" dirty="0">
                <a:effectLst/>
                <a:latin typeface="+mj-lt"/>
                <a:ea typeface="Times New Roman" panose="02020603050405020304" pitchFamily="18" charset="0"/>
                <a:cs typeface="Times New Roman" panose="02020603050405020304" pitchFamily="18" charset="0"/>
              </a:rPr>
              <a:t>Wieloletni program gospodarowania mieszkaniowym zasobem Gminy Łęka Opatowska na lata 2024-2028.</a:t>
            </a:r>
          </a:p>
        </p:txBody>
      </p:sp>
      <p:sp>
        <p:nvSpPr>
          <p:cNvPr id="4" name="Tytuł 1">
            <a:extLst>
              <a:ext uri="{FF2B5EF4-FFF2-40B4-BE49-F238E27FC236}">
                <a16:creationId xmlns:a16="http://schemas.microsoft.com/office/drawing/2014/main" id="{3FCCE671-ACDF-4E73-9FEB-C73AFB41CFC2}"/>
              </a:ext>
            </a:extLst>
          </p:cNvPr>
          <p:cNvSpPr>
            <a:spLocks noGrp="1"/>
          </p:cNvSpPr>
          <p:nvPr>
            <p:ph type="ctrTitle"/>
          </p:nvPr>
        </p:nvSpPr>
        <p:spPr>
          <a:xfrm>
            <a:off x="2309878" y="612438"/>
            <a:ext cx="7572241" cy="927307"/>
          </a:xfrm>
        </p:spPr>
        <p:txBody>
          <a:bodyPr>
            <a:noAutofit/>
          </a:bodyPr>
          <a:lstStyle/>
          <a:p>
            <a:r>
              <a:rPr lang="pl-PL" sz="3000" b="1" dirty="0">
                <a:solidFill>
                  <a:schemeClr val="accent1">
                    <a:lumMod val="75000"/>
                  </a:schemeClr>
                </a:solidFill>
                <a:latin typeface="+mn-lt"/>
              </a:rPr>
              <a:t>OBOWIĄZUJĄCE POLITYKI, PROGRAMY, STRATEGIE </a:t>
            </a:r>
          </a:p>
        </p:txBody>
      </p:sp>
      <p:sp>
        <p:nvSpPr>
          <p:cNvPr id="5" name="Prostokąt 4">
            <a:extLst>
              <a:ext uri="{FF2B5EF4-FFF2-40B4-BE49-F238E27FC236}">
                <a16:creationId xmlns:a16="http://schemas.microsoft.com/office/drawing/2014/main" id="{1578971E-B4FC-F2B3-F414-E33AF7A514F1}"/>
              </a:ext>
            </a:extLst>
          </p:cNvPr>
          <p:cNvSpPr/>
          <p:nvPr/>
        </p:nvSpPr>
        <p:spPr>
          <a:xfrm>
            <a:off x="248817" y="231767"/>
            <a:ext cx="11694365" cy="6394465"/>
          </a:xfrm>
          <a:prstGeom prst="rect">
            <a:avLst/>
          </a:prstGeom>
          <a:noFill/>
          <a:ln w="2540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36555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r>
              <a:rPr lang="en-US" sz="2600" b="1" kern="1200">
                <a:solidFill>
                  <a:srgbClr val="FFFFFF"/>
                </a:solidFill>
                <a:latin typeface="+mj-lt"/>
                <a:ea typeface="+mj-ea"/>
                <a:cs typeface="+mj-cs"/>
              </a:rPr>
              <a:t>WYKONANIE BUDŻETU W 2024 r.</a:t>
            </a:r>
          </a:p>
        </p:txBody>
      </p:sp>
      <p:graphicFrame>
        <p:nvGraphicFramePr>
          <p:cNvPr id="3" name="Tabela 2">
            <a:extLst>
              <a:ext uri="{FF2B5EF4-FFF2-40B4-BE49-F238E27FC236}">
                <a16:creationId xmlns:a16="http://schemas.microsoft.com/office/drawing/2014/main" id="{74939D60-B992-EDA3-318C-D76BCE3C016D}"/>
              </a:ext>
            </a:extLst>
          </p:cNvPr>
          <p:cNvGraphicFramePr>
            <a:graphicFrameLocks noGrp="1"/>
          </p:cNvGraphicFramePr>
          <p:nvPr>
            <p:extLst>
              <p:ext uri="{D42A27DB-BD31-4B8C-83A1-F6EECF244321}">
                <p14:modId xmlns:p14="http://schemas.microsoft.com/office/powerpoint/2010/main" val="3353015222"/>
              </p:ext>
            </p:extLst>
          </p:nvPr>
        </p:nvGraphicFramePr>
        <p:xfrm>
          <a:off x="3648189" y="1684420"/>
          <a:ext cx="6909179" cy="3489159"/>
        </p:xfrm>
        <a:graphic>
          <a:graphicData uri="http://schemas.openxmlformats.org/drawingml/2006/table">
            <a:tbl>
              <a:tblPr firstRow="1" firstCol="1" bandRow="1"/>
              <a:tblGrid>
                <a:gridCol w="4092756">
                  <a:extLst>
                    <a:ext uri="{9D8B030D-6E8A-4147-A177-3AD203B41FA5}">
                      <a16:colId xmlns:a16="http://schemas.microsoft.com/office/drawing/2014/main" val="1591920497"/>
                    </a:ext>
                  </a:extLst>
                </a:gridCol>
                <a:gridCol w="2816423">
                  <a:extLst>
                    <a:ext uri="{9D8B030D-6E8A-4147-A177-3AD203B41FA5}">
                      <a16:colId xmlns:a16="http://schemas.microsoft.com/office/drawing/2014/main" val="2189796590"/>
                    </a:ext>
                  </a:extLst>
                </a:gridCol>
              </a:tblGrid>
              <a:tr h="859648">
                <a:tc>
                  <a:txBody>
                    <a:bodyPr/>
                    <a:lstStyle/>
                    <a:p>
                      <a:pPr marL="457200">
                        <a:lnSpc>
                          <a:spcPts val="1400"/>
                        </a:lnSpc>
                      </a:pPr>
                      <a:r>
                        <a:rPr lang="pl-PL" sz="2400" b="1">
                          <a:solidFill>
                            <a:srgbClr val="323E4F"/>
                          </a:solidFill>
                          <a:effectLst/>
                          <a:latin typeface="+mn-lt"/>
                          <a:ea typeface="Times New Roman" panose="02020603050405020304" pitchFamily="18" charset="0"/>
                          <a:cs typeface="Times New Roman" panose="02020603050405020304" pitchFamily="18" charset="0"/>
                        </a:rPr>
                        <a:t>dochody ogółem:</a:t>
                      </a:r>
                      <a:endParaRPr lang="pl-PL" sz="1600" dirty="0">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457200" algn="r">
                        <a:lnSpc>
                          <a:spcPts val="1400"/>
                        </a:lnSpc>
                        <a:spcAft>
                          <a:spcPts val="800"/>
                        </a:spcAft>
                      </a:pPr>
                      <a:r>
                        <a:rPr lang="pl-PL" sz="2000" b="1" kern="1200">
                          <a:solidFill>
                            <a:schemeClr val="tx1"/>
                          </a:solidFill>
                          <a:effectLst/>
                          <a:latin typeface="+mn-lt"/>
                          <a:ea typeface="+mn-ea"/>
                          <a:cs typeface="+mn-cs"/>
                        </a:rPr>
                        <a:t>59 762 889,15 </a:t>
                      </a:r>
                      <a:r>
                        <a:rPr lang="pl-PL" sz="2000" b="1">
                          <a:solidFill>
                            <a:srgbClr val="323E4F"/>
                          </a:solidFill>
                          <a:effectLst/>
                          <a:latin typeface="+mn-lt"/>
                          <a:ea typeface="Times New Roman" panose="02020603050405020304" pitchFamily="18" charset="0"/>
                          <a:cs typeface="Times New Roman" panose="02020603050405020304" pitchFamily="18" charset="0"/>
                        </a:rPr>
                        <a:t>zł:</a:t>
                      </a:r>
                      <a:endParaRPr lang="pl-PL" sz="2000" dirty="0">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758397460"/>
                  </a:ext>
                </a:extLst>
              </a:tr>
              <a:tr h="910215">
                <a:tc>
                  <a:txBody>
                    <a:bodyPr/>
                    <a:lstStyle/>
                    <a:p>
                      <a:pPr marL="800100" lvl="1" indent="-342900">
                        <a:lnSpc>
                          <a:spcPts val="1400"/>
                        </a:lnSpc>
                        <a:buClr>
                          <a:srgbClr val="323E4F"/>
                        </a:buClr>
                        <a:buSzPts val="1200"/>
                        <a:buFont typeface="Times New Roman" panose="02020603050405020304" pitchFamily="18" charset="0"/>
                        <a:buAutoNum type="arabicParenR"/>
                      </a:pPr>
                      <a:r>
                        <a:rPr lang="pl-PL" sz="2000" b="1" dirty="0">
                          <a:solidFill>
                            <a:srgbClr val="323E4F"/>
                          </a:solidFill>
                          <a:effectLst/>
                          <a:latin typeface="+mn-lt"/>
                          <a:ea typeface="Times New Roman" panose="02020603050405020304" pitchFamily="18" charset="0"/>
                          <a:cs typeface="Calibri" panose="020F0502020204030204" pitchFamily="34" charset="0"/>
                        </a:rPr>
                        <a:t>dochody bieżące: 	</a:t>
                      </a:r>
                      <a:endParaRPr lang="pl-PL" sz="2000" dirty="0">
                        <a:effectLst/>
                        <a:latin typeface="+mn-lt"/>
                        <a:ea typeface="Times New Roman" panose="02020603050405020304" pitchFamily="18" charset="0"/>
                        <a:cs typeface="Calibri" panose="020F0502020204030204" pitchFamily="34" charset="0"/>
                      </a:endParaRPr>
                    </a:p>
                    <a:p>
                      <a:pPr marL="800100" lvl="1" indent="-342900">
                        <a:lnSpc>
                          <a:spcPts val="1400"/>
                        </a:lnSpc>
                        <a:buClr>
                          <a:srgbClr val="323E4F"/>
                        </a:buClr>
                        <a:buSzPts val="1200"/>
                        <a:buFont typeface="Times New Roman" panose="02020603050405020304" pitchFamily="18" charset="0"/>
                        <a:buAutoNum type="arabicParenR"/>
                      </a:pPr>
                      <a:r>
                        <a:rPr lang="pl-PL" sz="2000" b="1" dirty="0">
                          <a:solidFill>
                            <a:srgbClr val="323E4F"/>
                          </a:solidFill>
                          <a:effectLst/>
                          <a:latin typeface="+mn-lt"/>
                          <a:ea typeface="Times New Roman" panose="02020603050405020304" pitchFamily="18" charset="0"/>
                          <a:cs typeface="Calibri" panose="020F0502020204030204" pitchFamily="34" charset="0"/>
                        </a:rPr>
                        <a:t>dochody majątkowe: </a:t>
                      </a:r>
                      <a:endParaRPr lang="pl-PL" sz="2000" dirty="0">
                        <a:effectLst/>
                        <a:latin typeface="+mn-lt"/>
                        <a:ea typeface="Times New Roman" panose="02020603050405020304" pitchFamily="18" charset="0"/>
                        <a:cs typeface="Calibri" panose="020F0502020204030204" pitchFamily="34" charset="0"/>
                      </a:endParaRPr>
                    </a:p>
                  </a:txBody>
                  <a:tcPr marL="68580" marR="68580" marT="0" marB="0" anchor="ctr">
                    <a:lnL>
                      <a:noFill/>
                    </a:lnL>
                    <a:lnR>
                      <a:noFill/>
                    </a:lnR>
                    <a:lnT>
                      <a:noFill/>
                    </a:lnT>
                    <a:lnB>
                      <a:noFill/>
                    </a:lnB>
                  </a:tcPr>
                </a:tc>
                <a:tc>
                  <a:txBody>
                    <a:bodyPr/>
                    <a:lstStyle/>
                    <a:p>
                      <a:pPr marL="457200" algn="r">
                        <a:lnSpc>
                          <a:spcPts val="1400"/>
                        </a:lnSpc>
                        <a:spcAft>
                          <a:spcPts val="800"/>
                        </a:spcAft>
                        <a:buNone/>
                      </a:pPr>
                      <a:r>
                        <a:rPr lang="pl-PL" sz="1600" b="1">
                          <a:solidFill>
                            <a:srgbClr val="3B3838"/>
                          </a:solidFill>
                          <a:effectLst/>
                          <a:latin typeface="Calibri Light" panose="020F0302020204030204" pitchFamily="34" charset="0"/>
                          <a:ea typeface="Times New Roman" panose="02020603050405020304" pitchFamily="18" charset="0"/>
                          <a:cs typeface="Times New Roman" panose="02020603050405020304" pitchFamily="18" charset="0"/>
                        </a:rPr>
                        <a:t>43 981 735,02 zł,</a:t>
                      </a:r>
                      <a:endParaRPr lang="pl-PL" sz="1600">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ts val="1400"/>
                        </a:lnSpc>
                        <a:buNone/>
                      </a:pPr>
                      <a:r>
                        <a:rPr lang="pl-PL" sz="1600" b="1">
                          <a:solidFill>
                            <a:srgbClr val="3B3838"/>
                          </a:solidFill>
                          <a:effectLst/>
                          <a:latin typeface="Calibri Light" panose="020F0302020204030204" pitchFamily="34" charset="0"/>
                          <a:ea typeface="Times New Roman" panose="02020603050405020304" pitchFamily="18" charset="0"/>
                          <a:cs typeface="Times New Roman" panose="02020603050405020304" pitchFamily="18" charset="0"/>
                        </a:rPr>
                        <a:t>15 781 154,13 zł,</a:t>
                      </a:r>
                      <a:endParaRPr lang="pl-PL"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435656296"/>
                  </a:ext>
                </a:extLst>
              </a:tr>
              <a:tr h="859648">
                <a:tc>
                  <a:txBody>
                    <a:bodyPr/>
                    <a:lstStyle/>
                    <a:p>
                      <a:pPr marL="457200">
                        <a:lnSpc>
                          <a:spcPts val="1400"/>
                        </a:lnSpc>
                      </a:pPr>
                      <a:r>
                        <a:rPr lang="pl-PL" sz="2400" b="1">
                          <a:solidFill>
                            <a:srgbClr val="323E4F"/>
                          </a:solidFill>
                          <a:effectLst/>
                          <a:latin typeface="+mn-lt"/>
                          <a:ea typeface="Times New Roman" panose="02020603050405020304" pitchFamily="18" charset="0"/>
                          <a:cs typeface="Times New Roman" panose="02020603050405020304" pitchFamily="18" charset="0"/>
                        </a:rPr>
                        <a:t>wydatki ogółem:</a:t>
                      </a:r>
                      <a:endParaRPr lang="pl-PL" sz="1600" dirty="0">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457200" algn="r">
                        <a:lnSpc>
                          <a:spcPts val="1400"/>
                        </a:lnSpc>
                        <a:spcAft>
                          <a:spcPts val="800"/>
                        </a:spcAft>
                        <a:buNone/>
                      </a:pPr>
                      <a:r>
                        <a:rPr lang="pl-PL" sz="2000" b="1" dirty="0">
                          <a:solidFill>
                            <a:srgbClr val="3B3838"/>
                          </a:solidFill>
                          <a:effectLst/>
                          <a:latin typeface="Calibri" panose="020F0502020204030204" pitchFamily="34" charset="0"/>
                          <a:ea typeface="Calibri" panose="020F0502020204030204" pitchFamily="34" charset="0"/>
                          <a:cs typeface="Calibri" panose="020F0502020204030204" pitchFamily="34" charset="0"/>
                        </a:rPr>
                        <a:t>56 201 774,33 zł:</a:t>
                      </a:r>
                      <a:endParaRPr lang="pl-PL"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2636487473"/>
                  </a:ext>
                </a:extLst>
              </a:tr>
              <a:tr h="859648">
                <a:tc>
                  <a:txBody>
                    <a:bodyPr/>
                    <a:lstStyle/>
                    <a:p>
                      <a:pPr marL="630555" indent="-180975">
                        <a:lnSpc>
                          <a:spcPts val="1400"/>
                        </a:lnSpc>
                      </a:pPr>
                      <a:r>
                        <a:rPr lang="pl-PL" sz="2000" b="1" dirty="0">
                          <a:solidFill>
                            <a:srgbClr val="323E4F"/>
                          </a:solidFill>
                          <a:effectLst/>
                          <a:latin typeface="+mn-lt"/>
                          <a:ea typeface="Times New Roman" panose="02020603050405020304" pitchFamily="18" charset="0"/>
                          <a:cs typeface="Times New Roman" panose="02020603050405020304" pitchFamily="18" charset="0"/>
                        </a:rPr>
                        <a:t>1)    wydatki bieżące: </a:t>
                      </a:r>
                      <a:endParaRPr lang="pl-PL" sz="2000" dirty="0">
                        <a:effectLst/>
                        <a:latin typeface="+mn-lt"/>
                        <a:ea typeface="Times New Roman" panose="02020603050405020304" pitchFamily="18" charset="0"/>
                        <a:cs typeface="Times New Roman" panose="02020603050405020304" pitchFamily="18" charset="0"/>
                      </a:endParaRPr>
                    </a:p>
                    <a:p>
                      <a:pPr marL="630555" indent="-180975">
                        <a:lnSpc>
                          <a:spcPts val="1400"/>
                        </a:lnSpc>
                        <a:spcAft>
                          <a:spcPts val="800"/>
                        </a:spcAft>
                      </a:pPr>
                      <a:r>
                        <a:rPr lang="pl-PL" sz="2000" b="1" dirty="0">
                          <a:solidFill>
                            <a:srgbClr val="323E4F"/>
                          </a:solidFill>
                          <a:effectLst/>
                          <a:latin typeface="+mn-lt"/>
                          <a:ea typeface="Times New Roman" panose="02020603050405020304" pitchFamily="18" charset="0"/>
                          <a:cs typeface="Times New Roman" panose="02020603050405020304" pitchFamily="18" charset="0"/>
                        </a:rPr>
                        <a:t>2)    wydatki majątkowe: </a:t>
                      </a:r>
                      <a:endParaRPr lang="pl-PL" sz="2000" dirty="0">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r">
                        <a:lnSpc>
                          <a:spcPts val="1400"/>
                        </a:lnSpc>
                        <a:buNone/>
                      </a:pPr>
                      <a:r>
                        <a:rPr lang="pl-PL" sz="1600" b="1" dirty="0">
                          <a:solidFill>
                            <a:srgbClr val="3B3838"/>
                          </a:solidFill>
                          <a:effectLst/>
                          <a:latin typeface="Calibri Light" panose="020F0302020204030204" pitchFamily="34" charset="0"/>
                          <a:ea typeface="Times New Roman" panose="02020603050405020304" pitchFamily="18" charset="0"/>
                          <a:cs typeface="Times New Roman" panose="02020603050405020304" pitchFamily="18" charset="0"/>
                        </a:rPr>
                        <a:t>37 106 055,31 zł,</a:t>
                      </a:r>
                      <a:endParaRPr lang="pl-PL"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lnSpc>
                          <a:spcPts val="1400"/>
                        </a:lnSpc>
                        <a:buNone/>
                      </a:pPr>
                      <a:r>
                        <a:rPr lang="pl-PL" sz="1600" b="1" dirty="0">
                          <a:solidFill>
                            <a:srgbClr val="3B3838"/>
                          </a:solidFill>
                          <a:effectLst/>
                          <a:latin typeface="Calibri Light" panose="020F0302020204030204" pitchFamily="34" charset="0"/>
                          <a:ea typeface="Times New Roman" panose="02020603050405020304" pitchFamily="18" charset="0"/>
                          <a:cs typeface="Times New Roman" panose="02020603050405020304" pitchFamily="18" charset="0"/>
                        </a:rPr>
                        <a:t>19 095 719,02 zł.</a:t>
                      </a:r>
                      <a:endParaRPr lang="pl-PL"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532623203"/>
                  </a:ext>
                </a:extLst>
              </a:tr>
            </a:tbl>
          </a:graphicData>
        </a:graphic>
      </p:graphicFrame>
      <p:sp>
        <p:nvSpPr>
          <p:cNvPr id="4" name="Prostokąt 3">
            <a:extLst>
              <a:ext uri="{FF2B5EF4-FFF2-40B4-BE49-F238E27FC236}">
                <a16:creationId xmlns:a16="http://schemas.microsoft.com/office/drawing/2014/main" id="{64514A52-DA0F-A35A-B59B-BDFCAAA435FA}"/>
              </a:ext>
            </a:extLst>
          </p:cNvPr>
          <p:cNvSpPr/>
          <p:nvPr/>
        </p:nvSpPr>
        <p:spPr>
          <a:xfrm>
            <a:off x="248817" y="231767"/>
            <a:ext cx="11694365" cy="6394465"/>
          </a:xfrm>
          <a:prstGeom prst="rect">
            <a:avLst/>
          </a:prstGeom>
          <a:noFill/>
          <a:ln w="254000">
            <a:solidFill>
              <a:srgbClr val="323E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6750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a:extLst>
              <a:ext uri="{FF2B5EF4-FFF2-40B4-BE49-F238E27FC236}">
                <a16:creationId xmlns:a16="http://schemas.microsoft.com/office/drawing/2014/main" id="{AB81C16E-551B-4876-AC71-9E0FBFEFD11F}"/>
              </a:ext>
            </a:extLst>
          </p:cNvPr>
          <p:cNvPicPr/>
          <p:nvPr/>
        </p:nvPicPr>
        <p:blipFill rotWithShape="1">
          <a:blip r:embed="rId2" cstate="screen">
            <a:alphaModFix amt="20000"/>
            <a:extLst>
              <a:ext uri="{28A0092B-C50C-407E-A947-70E740481C1C}">
                <a14:useLocalDpi xmlns:a14="http://schemas.microsoft.com/office/drawing/2010/main"/>
              </a:ext>
            </a:extLst>
          </a:blip>
          <a:srcRect t="39696" r="1" b="22716"/>
          <a:stretch>
            <a:fillRect/>
          </a:stretch>
        </p:blipFill>
        <p:spPr bwMode="auto">
          <a:xfrm>
            <a:off x="2522356" y="10"/>
            <a:ext cx="9669642" cy="6857990"/>
          </a:xfrm>
          <a:prstGeom prst="rect">
            <a:avLst/>
          </a:prstGeom>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ole tekstowe 2">
            <a:extLst>
              <a:ext uri="{FF2B5EF4-FFF2-40B4-BE49-F238E27FC236}">
                <a16:creationId xmlns:a16="http://schemas.microsoft.com/office/drawing/2014/main" id="{3EC9C542-16D2-A6A2-9F78-0F5F778FB3D8}"/>
              </a:ext>
            </a:extLst>
          </p:cNvPr>
          <p:cNvSpPr txBox="1"/>
          <p:nvPr/>
        </p:nvSpPr>
        <p:spPr>
          <a:xfrm>
            <a:off x="557582" y="2494188"/>
            <a:ext cx="7525460" cy="3060453"/>
          </a:xfrm>
          <a:prstGeom prst="rect">
            <a:avLst/>
          </a:prstGeom>
          <a:noFill/>
        </p:spPr>
        <p:txBody>
          <a:bodyPr wrap="square">
            <a:spAutoFit/>
          </a:bodyPr>
          <a:lstStyle/>
          <a:p>
            <a:pPr algn="just">
              <a:lnSpc>
                <a:spcPct val="150000"/>
              </a:lnSpc>
            </a:pPr>
            <a:r>
              <a:rPr lang="pl-PL" sz="1800" dirty="0">
                <a:effectLst/>
                <a:latin typeface="Calibri Light" panose="020F0302020204030204" pitchFamily="34" charset="0"/>
                <a:ea typeface="Times New Roman" panose="02020603050405020304" pitchFamily="18" charset="0"/>
              </a:rPr>
              <a:t>Według uchwały ustanawiającej budżet Gminy Łęka Opatowska na 2024 rok, dochody ustalono na kwotę 59 148 609,79 zł. W wyniku zmian w ciągu roku, nastąpiło zmniejszenie planowanych dochodów do poziomu 58 714 067,70 zł. </a:t>
            </a:r>
          </a:p>
          <a:p>
            <a:pPr algn="just">
              <a:lnSpc>
                <a:spcPct val="150000"/>
              </a:lnSpc>
            </a:pPr>
            <a:r>
              <a:rPr lang="pl-PL" sz="1800" b="1" dirty="0">
                <a:solidFill>
                  <a:srgbClr val="595959"/>
                </a:solidFill>
                <a:effectLst/>
                <a:latin typeface="Calibri Light" panose="020F0302020204030204" pitchFamily="34" charset="0"/>
                <a:ea typeface="Times New Roman" panose="02020603050405020304" pitchFamily="18" charset="0"/>
              </a:rPr>
              <a:t>Dochody ogółem wykonane w 2024 roku wyniosły 59 762 889,15 zł, </a:t>
            </a:r>
            <a:r>
              <a:rPr lang="pl-PL" sz="1800" dirty="0">
                <a:solidFill>
                  <a:srgbClr val="595959"/>
                </a:solidFill>
                <a:effectLst/>
                <a:latin typeface="Calibri Light" panose="020F0302020204030204" pitchFamily="34" charset="0"/>
                <a:ea typeface="Times New Roman" panose="02020603050405020304" pitchFamily="18" charset="0"/>
              </a:rPr>
              <a:t>co stanowiło 101,79% planu, w tym:</a:t>
            </a:r>
          </a:p>
          <a:p>
            <a:pPr marL="285750" lvl="0" indent="-285750" algn="just">
              <a:lnSpc>
                <a:spcPct val="150000"/>
              </a:lnSpc>
              <a:spcAft>
                <a:spcPts val="800"/>
              </a:spcAft>
              <a:buFont typeface="Arial" panose="020B0604020202020204" pitchFamily="34" charset="0"/>
              <a:buChar char="•"/>
            </a:pPr>
            <a:r>
              <a:rPr lang="pl-PL" sz="1800" dirty="0">
                <a:effectLst/>
                <a:latin typeface="Calibri Light" panose="020F0302020204030204" pitchFamily="34" charset="0"/>
                <a:ea typeface="Times New Roman" panose="02020603050405020304" pitchFamily="18" charset="0"/>
                <a:cs typeface="Times New Roman" panose="02020603050405020304" pitchFamily="18" charset="0"/>
              </a:rPr>
              <a:t>Dochody bieżące w kwocie 43 981 735,02 zł – 103,13% planu,</a:t>
            </a:r>
          </a:p>
          <a:p>
            <a:pPr marL="285750" lvl="0" indent="-285750" algn="just">
              <a:lnSpc>
                <a:spcPct val="150000"/>
              </a:lnSpc>
              <a:spcAft>
                <a:spcPts val="800"/>
              </a:spcAft>
              <a:buFont typeface="Arial" panose="020B0604020202020204" pitchFamily="34" charset="0"/>
              <a:buChar char="•"/>
            </a:pPr>
            <a:r>
              <a:rPr lang="pl-PL" sz="1800" dirty="0">
                <a:effectLst/>
                <a:latin typeface="Calibri Light" panose="020F0302020204030204" pitchFamily="34" charset="0"/>
                <a:ea typeface="Times New Roman" panose="02020603050405020304" pitchFamily="18" charset="0"/>
                <a:cs typeface="Times New Roman" panose="02020603050405020304" pitchFamily="18" charset="0"/>
              </a:rPr>
              <a:t>Dochody majątkowe w kwocie 15 781 154,13 zł – 98,21% planu.</a:t>
            </a:r>
          </a:p>
        </p:txBody>
      </p:sp>
      <p:sp>
        <p:nvSpPr>
          <p:cNvPr id="8" name="Tytuł 1">
            <a:extLst>
              <a:ext uri="{FF2B5EF4-FFF2-40B4-BE49-F238E27FC236}">
                <a16:creationId xmlns:a16="http://schemas.microsoft.com/office/drawing/2014/main" id="{394CCA8C-EE7C-8A67-D41F-E83A311401D3}"/>
              </a:ext>
            </a:extLst>
          </p:cNvPr>
          <p:cNvSpPr txBox="1">
            <a:spLocks/>
          </p:cNvSpPr>
          <p:nvPr/>
        </p:nvSpPr>
        <p:spPr>
          <a:xfrm>
            <a:off x="557582" y="801568"/>
            <a:ext cx="7025253" cy="891053"/>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000" b="1" dirty="0">
                <a:solidFill>
                  <a:srgbClr val="323E4F"/>
                </a:solidFill>
                <a:latin typeface="+mn-lt"/>
              </a:rPr>
              <a:t>STRUKTURA DOCHODÓW W 2024 r.</a:t>
            </a:r>
          </a:p>
        </p:txBody>
      </p:sp>
      <p:sp>
        <p:nvSpPr>
          <p:cNvPr id="9" name="Prostokąt 8">
            <a:extLst>
              <a:ext uri="{FF2B5EF4-FFF2-40B4-BE49-F238E27FC236}">
                <a16:creationId xmlns:a16="http://schemas.microsoft.com/office/drawing/2014/main" id="{4F5C7FCE-EA09-6089-2C51-870F16C59A42}"/>
              </a:ext>
            </a:extLst>
          </p:cNvPr>
          <p:cNvSpPr/>
          <p:nvPr/>
        </p:nvSpPr>
        <p:spPr>
          <a:xfrm>
            <a:off x="248817" y="231767"/>
            <a:ext cx="11694365" cy="6394465"/>
          </a:xfrm>
          <a:prstGeom prst="rect">
            <a:avLst/>
          </a:prstGeom>
          <a:noFill/>
          <a:ln w="254000">
            <a:solidFill>
              <a:srgbClr val="323E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900923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Wykres 3">
            <a:extLst>
              <a:ext uri="{FF2B5EF4-FFF2-40B4-BE49-F238E27FC236}">
                <a16:creationId xmlns:a16="http://schemas.microsoft.com/office/drawing/2014/main" id="{1E8B9FFA-187E-172B-936B-91C0C15D6968}"/>
              </a:ext>
            </a:extLst>
          </p:cNvPr>
          <p:cNvGraphicFramePr/>
          <p:nvPr>
            <p:extLst>
              <p:ext uri="{D42A27DB-BD31-4B8C-83A1-F6EECF244321}">
                <p14:modId xmlns:p14="http://schemas.microsoft.com/office/powerpoint/2010/main" val="2029527852"/>
              </p:ext>
            </p:extLst>
          </p:nvPr>
        </p:nvGraphicFramePr>
        <p:xfrm>
          <a:off x="4603461" y="576890"/>
          <a:ext cx="7585490" cy="5704220"/>
        </p:xfrm>
        <a:graphic>
          <a:graphicData uri="http://schemas.openxmlformats.org/drawingml/2006/chart">
            <c:chart xmlns:c="http://schemas.openxmlformats.org/drawingml/2006/chart" xmlns:r="http://schemas.openxmlformats.org/officeDocument/2006/relationships" r:id="rId2"/>
          </a:graphicData>
        </a:graphic>
      </p:graphicFrame>
      <p:sp>
        <p:nvSpPr>
          <p:cNvPr id="7" name="Tytuł 1">
            <a:extLst>
              <a:ext uri="{FF2B5EF4-FFF2-40B4-BE49-F238E27FC236}">
                <a16:creationId xmlns:a16="http://schemas.microsoft.com/office/drawing/2014/main" id="{EA943E1A-A21F-8A89-03D6-BBB3EBDFD36D}"/>
              </a:ext>
            </a:extLst>
          </p:cNvPr>
          <p:cNvSpPr txBox="1">
            <a:spLocks/>
          </p:cNvSpPr>
          <p:nvPr/>
        </p:nvSpPr>
        <p:spPr>
          <a:xfrm>
            <a:off x="-799761" y="2900066"/>
            <a:ext cx="7025253" cy="891053"/>
          </a:xfrm>
          <a:prstGeom prst="rect">
            <a:avLst/>
          </a:prstGeom>
          <a:noFill/>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l-PL" sz="3000" b="1" dirty="0">
                <a:solidFill>
                  <a:srgbClr val="323E4F"/>
                </a:solidFill>
                <a:latin typeface="+mn-lt"/>
              </a:rPr>
              <a:t>STRUKTURA WYDATKÓW </a:t>
            </a:r>
          </a:p>
          <a:p>
            <a:r>
              <a:rPr lang="pl-PL" sz="3000" b="1" dirty="0">
                <a:solidFill>
                  <a:srgbClr val="323E4F"/>
                </a:solidFill>
                <a:latin typeface="+mn-lt"/>
              </a:rPr>
              <a:t>W 2024 r.</a:t>
            </a:r>
          </a:p>
        </p:txBody>
      </p:sp>
      <p:sp>
        <p:nvSpPr>
          <p:cNvPr id="11" name="Prostokąt 10">
            <a:extLst>
              <a:ext uri="{FF2B5EF4-FFF2-40B4-BE49-F238E27FC236}">
                <a16:creationId xmlns:a16="http://schemas.microsoft.com/office/drawing/2014/main" id="{E72A3BA0-777E-10C1-7505-809AD07D5113}"/>
              </a:ext>
            </a:extLst>
          </p:cNvPr>
          <p:cNvSpPr/>
          <p:nvPr/>
        </p:nvSpPr>
        <p:spPr>
          <a:xfrm>
            <a:off x="248817" y="231767"/>
            <a:ext cx="11694365" cy="6394465"/>
          </a:xfrm>
          <a:prstGeom prst="rect">
            <a:avLst/>
          </a:prstGeom>
          <a:noFill/>
          <a:ln w="254000">
            <a:solidFill>
              <a:srgbClr val="323E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65520267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TM10001105[[fn=Przycinanie]]</Template>
  <TotalTime>1863</TotalTime>
  <Words>3254</Words>
  <Application>Microsoft Office PowerPoint</Application>
  <PresentationFormat>Panoramiczny</PresentationFormat>
  <Paragraphs>429</Paragraphs>
  <Slides>30</Slides>
  <Notes>2</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30</vt:i4>
      </vt:variant>
    </vt:vector>
  </HeadingPairs>
  <TitlesOfParts>
    <vt:vector size="37" baseType="lpstr">
      <vt:lpstr>Arial</vt:lpstr>
      <vt:lpstr>Calibri</vt:lpstr>
      <vt:lpstr>Calibri Light</vt:lpstr>
      <vt:lpstr>Cambria Math</vt:lpstr>
      <vt:lpstr>Times New Roman</vt:lpstr>
      <vt:lpstr>Wingdings</vt:lpstr>
      <vt:lpstr>Motyw pakietu Office</vt:lpstr>
      <vt:lpstr>Prezentacja programu PowerPoint</vt:lpstr>
      <vt:lpstr>Prezentacja programu PowerPoint</vt:lpstr>
      <vt:lpstr>GŁÓWNE KIERUNKI DZIAŁAŃ W 2024 ROKU</vt:lpstr>
      <vt:lpstr>LICZBA MIESZKAŃCÓW ORAZ  RUCH NATURALNY W 2024 R. </vt:lpstr>
      <vt:lpstr>JEDNOSTKI ORGANIZACYJNE  GMINY</vt:lpstr>
      <vt:lpstr>OBOWIĄZUJĄCE POLITYKI, PROGRAMY, STRATEGIE </vt:lpstr>
      <vt:lpstr>WYKONANIE BUDŻETU W 2024 r.</vt:lpstr>
      <vt:lpstr>Prezentacja programu PowerPoint</vt:lpstr>
      <vt:lpstr>Prezentacja programu PowerPoint</vt:lpstr>
      <vt:lpstr>ZAMÓWIENIA PUBLICZNE</vt:lpstr>
      <vt:lpstr>WYKONANIE FUNDUSZU SOŁECKIEGO</vt:lpstr>
      <vt:lpstr>OŚWIATA, WYCHOWANIE I OPIEKA NAD DZIEĆMI DO LAT TRZECH</vt:lpstr>
      <vt:lpstr>OŚWIATA, WYCHOWANIE I OPIEKA NAD DZIEĆMI DO LAT TRZECH</vt:lpstr>
      <vt:lpstr>Prezentacja programu PowerPoint</vt:lpstr>
      <vt:lpstr>OŚWIATA, WYCHOWANIE I OPIEKA NAD DZIEĆMI DO LAT TRZECH</vt:lpstr>
      <vt:lpstr>OŚWIATA, WYCHOWANIE I OPIEKA NAD DZIEĆMI DO LAT TRZECH</vt:lpstr>
      <vt:lpstr>OŚWIATA, WYCHOWANIE I OPIEKA NAD DZIEĆMI DO LAT TRZECH</vt:lpstr>
      <vt:lpstr>OŚWIATA, WYCHOWANIE I OPIEKA NAD DZIEĆMI DO LAT TRZECH</vt:lpstr>
      <vt:lpstr>SPOŁECZNOŚĆ POMOC SPOŁECZNA</vt:lpstr>
      <vt:lpstr>SPOŁECZNOŚĆ POMOC SPOŁECZNA</vt:lpstr>
      <vt:lpstr>SPOŁECZNOŚĆ KULTURA, SPORT, REKREACJA</vt:lpstr>
      <vt:lpstr>SPOŁECZNOŚĆ KULTURA, SPORT, REKREACJA</vt:lpstr>
      <vt:lpstr>SPOŁECZNOŚĆ WSPÓŁPRACA Z ORGANIZACJAMI POZARZĄDOWYMI</vt:lpstr>
      <vt:lpstr>SPOŁECZNOŚĆ WSPÓŁPRACA Z ORGANIZACJAMI POZARZĄDOWYMI</vt:lpstr>
      <vt:lpstr>INFRASTRUKTURA I ŚRODOWISKO POLITYKA PRZESTRZENNA</vt:lpstr>
      <vt:lpstr>INFRASTRUKTURA I ŚRODOWISKO INFRASTRUKTURA DROGOWA</vt:lpstr>
      <vt:lpstr>INFRASTRUKTURA I ŚRODOWISKO GOSPODARKA KOMUNANA</vt:lpstr>
      <vt:lpstr>INFRASTRUKTURA I ŚRODOWISKO OCHRONA ŚRODOWISKA</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Iwona  Nowacka</dc:creator>
  <cp:lastModifiedBy>office_ug1</cp:lastModifiedBy>
  <cp:revision>115</cp:revision>
  <cp:lastPrinted>2025-06-26T10:03:26Z</cp:lastPrinted>
  <dcterms:created xsi:type="dcterms:W3CDTF">2020-05-15T11:26:41Z</dcterms:created>
  <dcterms:modified xsi:type="dcterms:W3CDTF">2025-06-30T06:27:10Z</dcterms:modified>
</cp:coreProperties>
</file>